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ink/ink1.xml" ContentType="application/inkml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13" r:id="rId3"/>
    <p:sldId id="306" r:id="rId4"/>
    <p:sldId id="274" r:id="rId5"/>
    <p:sldId id="275" r:id="rId6"/>
    <p:sldId id="316" r:id="rId7"/>
    <p:sldId id="317" r:id="rId8"/>
    <p:sldId id="318" r:id="rId9"/>
    <p:sldId id="319" r:id="rId10"/>
    <p:sldId id="309" r:id="rId11"/>
    <p:sldId id="320" r:id="rId12"/>
    <p:sldId id="321" r:id="rId13"/>
    <p:sldId id="322" r:id="rId14"/>
    <p:sldId id="323" r:id="rId15"/>
    <p:sldId id="310" r:id="rId16"/>
    <p:sldId id="303" r:id="rId17"/>
    <p:sldId id="325" r:id="rId18"/>
    <p:sldId id="326" r:id="rId19"/>
    <p:sldId id="307" r:id="rId20"/>
    <p:sldId id="312" r:id="rId21"/>
    <p:sldId id="304" r:id="rId22"/>
    <p:sldId id="284" r:id="rId23"/>
    <p:sldId id="286" r:id="rId24"/>
    <p:sldId id="324" r:id="rId25"/>
    <p:sldId id="327" r:id="rId26"/>
  </p:sldIdLst>
  <p:sldSz cx="12192000" cy="6858000"/>
  <p:notesSz cx="6858000" cy="9144000"/>
  <p:custDataLst>
    <p:tags r:id="rId2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E4EE17-29DC-4967-BD05-266E6724E97D}" v="1068" dt="2024-12-03T19:58:08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AE4EE17-29DC-4967-BD05-266E6724E97D}"/>
    <pc:docChg chg="undo custSel addSld modSld">
      <pc:chgData name="Danny Young" userId="cb0f4ce2-eb4f-479e-8e8f-3beb257e632f" providerId="ADAL" clId="{FAE4EE17-29DC-4967-BD05-266E6724E97D}" dt="2024-12-03T19:58:09.132" v="1880" actId="1036"/>
      <pc:docMkLst>
        <pc:docMk/>
      </pc:docMkLst>
      <pc:sldChg chg="addSp delSp modSp mod">
        <pc:chgData name="Danny Young" userId="cb0f4ce2-eb4f-479e-8e8f-3beb257e632f" providerId="ADAL" clId="{FAE4EE17-29DC-4967-BD05-266E6724E97D}" dt="2024-12-02T21:08:24.988" v="238" actId="478"/>
        <pc:sldMkLst>
          <pc:docMk/>
          <pc:sldMk cId="0" sldId="303"/>
        </pc:sldMkLst>
        <pc:graphicFrameChg chg="mod">
          <ac:chgData name="Danny Young" userId="cb0f4ce2-eb4f-479e-8e8f-3beb257e632f" providerId="ADAL" clId="{FAE4EE17-29DC-4967-BD05-266E6724E97D}" dt="2024-12-02T21:06:41.256" v="209" actId="1038"/>
          <ac:graphicFrameMkLst>
            <pc:docMk/>
            <pc:sldMk cId="0" sldId="303"/>
            <ac:graphicFrameMk id="25" creationId="{0F69A986-3AAA-2672-44F6-AE900AE20A83}"/>
          </ac:graphicFrameMkLst>
        </pc:graphicFrameChg>
        <pc:graphicFrameChg chg="mod">
          <ac:chgData name="Danny Young" userId="cb0f4ce2-eb4f-479e-8e8f-3beb257e632f" providerId="ADAL" clId="{FAE4EE17-29DC-4967-BD05-266E6724E97D}" dt="2024-12-02T21:07:55.819" v="231"/>
          <ac:graphicFrameMkLst>
            <pc:docMk/>
            <pc:sldMk cId="0" sldId="303"/>
            <ac:graphicFrameMk id="26" creationId="{8FC28269-6677-F903-877B-67D8519F14EB}"/>
          </ac:graphicFrameMkLst>
        </pc:graphicFrameChg>
        <pc:graphicFrameChg chg="mod">
          <ac:chgData name="Danny Young" userId="cb0f4ce2-eb4f-479e-8e8f-3beb257e632f" providerId="ADAL" clId="{FAE4EE17-29DC-4967-BD05-266E6724E97D}" dt="2024-12-02T21:08:21.348" v="236"/>
          <ac:graphicFrameMkLst>
            <pc:docMk/>
            <pc:sldMk cId="0" sldId="303"/>
            <ac:graphicFrameMk id="27" creationId="{0A119A79-7BA4-4D04-B979-C01ABEF675A0}"/>
          </ac:graphicFrameMkLst>
        </pc:graphicFrameChg>
        <pc:graphicFrameChg chg="mod">
          <ac:chgData name="Danny Young" userId="cb0f4ce2-eb4f-479e-8e8f-3beb257e632f" providerId="ADAL" clId="{FAE4EE17-29DC-4967-BD05-266E6724E97D}" dt="2024-12-02T21:06:11.407" v="193" actId="1038"/>
          <ac:graphicFrameMkLst>
            <pc:docMk/>
            <pc:sldMk cId="0" sldId="303"/>
            <ac:graphicFrameMk id="15366" creationId="{FA97E64D-0590-A557-4E95-BD730490F9D8}"/>
          </ac:graphicFrameMkLst>
        </pc:graphicFrameChg>
        <pc:inkChg chg="add del mod">
          <ac:chgData name="Danny Young" userId="cb0f4ce2-eb4f-479e-8e8f-3beb257e632f" providerId="ADAL" clId="{FAE4EE17-29DC-4967-BD05-266E6724E97D}" dt="2024-12-02T21:08:24.988" v="238" actId="478"/>
          <ac:inkMkLst>
            <pc:docMk/>
            <pc:sldMk cId="0" sldId="303"/>
            <ac:inkMk id="3" creationId="{A180C24B-AFC1-CDE8-DF42-FD5B10FA5AE1}"/>
          </ac:inkMkLst>
        </pc:inkChg>
      </pc:sldChg>
      <pc:sldChg chg="addSp">
        <pc:chgData name="Danny Young" userId="cb0f4ce2-eb4f-479e-8e8f-3beb257e632f" providerId="ADAL" clId="{FAE4EE17-29DC-4967-BD05-266E6724E97D}" dt="2024-11-29T21:57:50.173" v="9"/>
        <pc:sldMkLst>
          <pc:docMk/>
          <pc:sldMk cId="0" sldId="307"/>
        </pc:sldMkLst>
        <pc:inkChg chg="add">
          <ac:chgData name="Danny Young" userId="cb0f4ce2-eb4f-479e-8e8f-3beb257e632f" providerId="ADAL" clId="{FAE4EE17-29DC-4967-BD05-266E6724E97D}" dt="2024-11-29T21:57:50.173" v="9"/>
          <ac:inkMkLst>
            <pc:docMk/>
            <pc:sldMk cId="0" sldId="307"/>
            <ac:inkMk id="15" creationId="{EC6E16B9-4049-507F-1B1E-1A003E80848B}"/>
          </ac:inkMkLst>
        </pc:inkChg>
      </pc:sldChg>
      <pc:sldChg chg="addSp delSp modSp mod">
        <pc:chgData name="Danny Young" userId="cb0f4ce2-eb4f-479e-8e8f-3beb257e632f" providerId="ADAL" clId="{FAE4EE17-29DC-4967-BD05-266E6724E97D}" dt="2024-12-02T21:05:55.245" v="176" actId="478"/>
        <pc:sldMkLst>
          <pc:docMk/>
          <pc:sldMk cId="0" sldId="310"/>
        </pc:sldMkLst>
        <pc:graphicFrameChg chg="mod">
          <ac:chgData name="Danny Young" userId="cb0f4ce2-eb4f-479e-8e8f-3beb257e632f" providerId="ADAL" clId="{FAE4EE17-29DC-4967-BD05-266E6724E97D}" dt="2024-11-29T18:14:43.908" v="2"/>
          <ac:graphicFrameMkLst>
            <pc:docMk/>
            <pc:sldMk cId="0" sldId="310"/>
            <ac:graphicFrameMk id="18" creationId="{B726D603-FA2D-E91C-B9A3-5B7DE7DB69AA}"/>
          </ac:graphicFrameMkLst>
        </pc:graphicFrameChg>
        <pc:graphicFrameChg chg="mod">
          <ac:chgData name="Danny Young" userId="cb0f4ce2-eb4f-479e-8e8f-3beb257e632f" providerId="ADAL" clId="{FAE4EE17-29DC-4967-BD05-266E6724E97D}" dt="2024-11-29T18:14:49.647" v="4"/>
          <ac:graphicFrameMkLst>
            <pc:docMk/>
            <pc:sldMk cId="0" sldId="310"/>
            <ac:graphicFrameMk id="19" creationId="{0D568AAE-3925-56F6-EE46-7BE55CA5504A}"/>
          </ac:graphicFrameMkLst>
        </pc:graphicFrameChg>
        <pc:graphicFrameChg chg="mod">
          <ac:chgData name="Danny Young" userId="cb0f4ce2-eb4f-479e-8e8f-3beb257e632f" providerId="ADAL" clId="{FAE4EE17-29DC-4967-BD05-266E6724E97D}" dt="2024-11-29T18:15:02.534" v="8"/>
          <ac:graphicFrameMkLst>
            <pc:docMk/>
            <pc:sldMk cId="0" sldId="310"/>
            <ac:graphicFrameMk id="21" creationId="{3ADD0224-E034-B62C-FB93-AC818C6D2DD2}"/>
          </ac:graphicFrameMkLst>
        </pc:graphicFrameChg>
        <pc:inkChg chg="add del">
          <ac:chgData name="Danny Young" userId="cb0f4ce2-eb4f-479e-8e8f-3beb257e632f" providerId="ADAL" clId="{FAE4EE17-29DC-4967-BD05-266E6724E97D}" dt="2024-12-02T21:05:55.245" v="176" actId="478"/>
          <ac:inkMkLst>
            <pc:docMk/>
            <pc:sldMk cId="0" sldId="310"/>
            <ac:inkMk id="3" creationId="{60FCB1E6-6FC9-EAA9-28BF-EEA5D4049779}"/>
          </ac:inkMkLst>
        </pc:inkChg>
      </pc:sldChg>
      <pc:sldChg chg="addSp delSp modSp mod delAnim modAnim">
        <pc:chgData name="Danny Young" userId="cb0f4ce2-eb4f-479e-8e8f-3beb257e632f" providerId="ADAL" clId="{FAE4EE17-29DC-4967-BD05-266E6724E97D}" dt="2024-12-02T21:02:19.616" v="83" actId="1076"/>
        <pc:sldMkLst>
          <pc:docMk/>
          <pc:sldMk cId="3199174498" sldId="320"/>
        </pc:sldMkLst>
        <pc:graphicFrameChg chg="add mod">
          <ac:chgData name="Danny Young" userId="cb0f4ce2-eb4f-479e-8e8f-3beb257e632f" providerId="ADAL" clId="{FAE4EE17-29DC-4967-BD05-266E6724E97D}" dt="2024-12-02T20:58:24.627" v="17" actId="14100"/>
          <ac:graphicFrameMkLst>
            <pc:docMk/>
            <pc:sldMk cId="3199174498" sldId="320"/>
            <ac:graphicFrameMk id="4" creationId="{276B4D1F-B361-CFF7-44BC-61D992D2C2D0}"/>
          </ac:graphicFrameMkLst>
        </pc:graphicFrameChg>
        <pc:graphicFrameChg chg="add mod">
          <ac:chgData name="Danny Young" userId="cb0f4ce2-eb4f-479e-8e8f-3beb257e632f" providerId="ADAL" clId="{FAE4EE17-29DC-4967-BD05-266E6724E97D}" dt="2024-12-02T20:58:43.715" v="22" actId="1076"/>
          <ac:graphicFrameMkLst>
            <pc:docMk/>
            <pc:sldMk cId="3199174498" sldId="320"/>
            <ac:graphicFrameMk id="5" creationId="{03B58B51-A7B2-8E6A-A580-6E6B862CD94C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0:36.886" v="55"/>
          <ac:graphicFrameMkLst>
            <pc:docMk/>
            <pc:sldMk cId="3199174498" sldId="320"/>
            <ac:graphicFrameMk id="6" creationId="{380A4B60-EFE5-8BE0-FCBB-4BA3C6260F5E}"/>
          </ac:graphicFrameMkLst>
        </pc:graphicFrameChg>
        <pc:graphicFrameChg chg="add mod">
          <ac:chgData name="Danny Young" userId="cb0f4ce2-eb4f-479e-8e8f-3beb257e632f" providerId="ADAL" clId="{FAE4EE17-29DC-4967-BD05-266E6724E97D}" dt="2024-12-02T20:59:12.860" v="36" actId="1076"/>
          <ac:graphicFrameMkLst>
            <pc:docMk/>
            <pc:sldMk cId="3199174498" sldId="320"/>
            <ac:graphicFrameMk id="7" creationId="{75EB74A4-5CA5-2A4E-C17A-547645A6C0B8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0:02.750" v="44" actId="1036"/>
          <ac:graphicFrameMkLst>
            <pc:docMk/>
            <pc:sldMk cId="3199174498" sldId="320"/>
            <ac:graphicFrameMk id="8" creationId="{C922459B-6869-FB64-096B-292AE63E0223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0:20.631" v="48" actId="1076"/>
          <ac:graphicFrameMkLst>
            <pc:docMk/>
            <pc:sldMk cId="3199174498" sldId="320"/>
            <ac:graphicFrameMk id="9" creationId="{2383F2E9-5B35-1EB3-E4C5-3C901964B1C5}"/>
          </ac:graphicFrameMkLst>
        </pc:graphicFrameChg>
        <pc:graphicFrameChg chg="add del mod">
          <ac:chgData name="Danny Young" userId="cb0f4ce2-eb4f-479e-8e8f-3beb257e632f" providerId="ADAL" clId="{FAE4EE17-29DC-4967-BD05-266E6724E97D}" dt="2024-12-02T21:01:13.773" v="64" actId="478"/>
          <ac:graphicFrameMkLst>
            <pc:docMk/>
            <pc:sldMk cId="3199174498" sldId="320"/>
            <ac:graphicFrameMk id="10" creationId="{DC12920B-7073-BF7A-94F2-D3079E468191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1:19.007" v="65" actId="1076"/>
          <ac:graphicFrameMkLst>
            <pc:docMk/>
            <pc:sldMk cId="3199174498" sldId="320"/>
            <ac:graphicFrameMk id="11" creationId="{09522977-DC2D-25D3-7DAC-E191FBE10C38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2:19.616" v="83" actId="1076"/>
          <ac:graphicFrameMkLst>
            <pc:docMk/>
            <pc:sldMk cId="3199174498" sldId="320"/>
            <ac:graphicFrameMk id="12" creationId="{30845EA8-6C9B-4A00-3A20-3BAC2863C2B6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2:00.124" v="76" actId="1076"/>
          <ac:graphicFrameMkLst>
            <pc:docMk/>
            <pc:sldMk cId="3199174498" sldId="320"/>
            <ac:graphicFrameMk id="13" creationId="{E2AE01D2-6E8F-9F4A-C0DB-002ADD5F7C04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2:12.793" v="81" actId="1076"/>
          <ac:graphicFrameMkLst>
            <pc:docMk/>
            <pc:sldMk cId="3199174498" sldId="320"/>
            <ac:graphicFrameMk id="14" creationId="{9561F03A-7BBC-E845-A416-CED6CE8BEBA0}"/>
          </ac:graphicFrameMkLst>
        </pc:graphicFrameChg>
        <pc:inkChg chg="add del mod">
          <ac:chgData name="Danny Young" userId="cb0f4ce2-eb4f-479e-8e8f-3beb257e632f" providerId="ADAL" clId="{FAE4EE17-29DC-4967-BD05-266E6724E97D}" dt="2024-12-02T21:02:15.441" v="82" actId="478"/>
          <ac:inkMkLst>
            <pc:docMk/>
            <pc:sldMk cId="3199174498" sldId="320"/>
            <ac:inkMk id="2" creationId="{A9384664-FC38-5156-9A54-ABD72BB3698C}"/>
          </ac:inkMkLst>
        </pc:inkChg>
      </pc:sldChg>
      <pc:sldChg chg="addSp delSp mod">
        <pc:chgData name="Danny Young" userId="cb0f4ce2-eb4f-479e-8e8f-3beb257e632f" providerId="ADAL" clId="{FAE4EE17-29DC-4967-BD05-266E6724E97D}" dt="2024-12-02T21:02:33.089" v="84" actId="478"/>
        <pc:sldMkLst>
          <pc:docMk/>
          <pc:sldMk cId="2223654241" sldId="321"/>
        </pc:sldMkLst>
        <pc:inkChg chg="add del">
          <ac:chgData name="Danny Young" userId="cb0f4ce2-eb4f-479e-8e8f-3beb257e632f" providerId="ADAL" clId="{FAE4EE17-29DC-4967-BD05-266E6724E97D}" dt="2024-12-02T21:02:33.089" v="84" actId="478"/>
          <ac:inkMkLst>
            <pc:docMk/>
            <pc:sldMk cId="2223654241" sldId="321"/>
            <ac:inkMk id="2" creationId="{6EE5B676-DC02-17B6-6551-8151349EA5B0}"/>
          </ac:inkMkLst>
        </pc:inkChg>
      </pc:sldChg>
      <pc:sldChg chg="addSp delSp mod">
        <pc:chgData name="Danny Young" userId="cb0f4ce2-eb4f-479e-8e8f-3beb257e632f" providerId="ADAL" clId="{FAE4EE17-29DC-4967-BD05-266E6724E97D}" dt="2024-12-02T21:02:53.100" v="85" actId="478"/>
        <pc:sldMkLst>
          <pc:docMk/>
          <pc:sldMk cId="3204995833" sldId="322"/>
        </pc:sldMkLst>
        <pc:inkChg chg="add del">
          <ac:chgData name="Danny Young" userId="cb0f4ce2-eb4f-479e-8e8f-3beb257e632f" providerId="ADAL" clId="{FAE4EE17-29DC-4967-BD05-266E6724E97D}" dt="2024-12-02T21:02:53.100" v="85" actId="478"/>
          <ac:inkMkLst>
            <pc:docMk/>
            <pc:sldMk cId="3204995833" sldId="322"/>
            <ac:inkMk id="2" creationId="{7AB77349-52BE-619F-094A-AB7AE3E0AD20}"/>
          </ac:inkMkLst>
        </pc:inkChg>
      </pc:sldChg>
      <pc:sldChg chg="addSp delSp modSp mod modAnim">
        <pc:chgData name="Danny Young" userId="cb0f4ce2-eb4f-479e-8e8f-3beb257e632f" providerId="ADAL" clId="{FAE4EE17-29DC-4967-BD05-266E6724E97D}" dt="2024-12-02T21:05:38.226" v="175" actId="1076"/>
        <pc:sldMkLst>
          <pc:docMk/>
          <pc:sldMk cId="2161159700" sldId="323"/>
        </pc:sldMkLst>
        <pc:spChg chg="mod">
          <ac:chgData name="Danny Young" userId="cb0f4ce2-eb4f-479e-8e8f-3beb257e632f" providerId="ADAL" clId="{FAE4EE17-29DC-4967-BD05-266E6724E97D}" dt="2024-12-02T21:04:35.825" v="143" actId="20577"/>
          <ac:spMkLst>
            <pc:docMk/>
            <pc:sldMk cId="2161159700" sldId="323"/>
            <ac:spMk id="3" creationId="{FB040A48-C9E7-FEAF-1D96-3666B70D75D9}"/>
          </ac:spMkLst>
        </pc:spChg>
        <pc:spChg chg="add del">
          <ac:chgData name="Danny Young" userId="cb0f4ce2-eb4f-479e-8e8f-3beb257e632f" providerId="ADAL" clId="{FAE4EE17-29DC-4967-BD05-266E6724E97D}" dt="2024-12-02T21:02:57.326" v="87" actId="22"/>
          <ac:spMkLst>
            <pc:docMk/>
            <pc:sldMk cId="2161159700" sldId="323"/>
            <ac:spMk id="5" creationId="{AEAFC110-2682-86E6-FB09-5983B75DDAF2}"/>
          </ac:spMkLst>
        </pc:spChg>
        <pc:graphicFrameChg chg="add mod">
          <ac:chgData name="Danny Young" userId="cb0f4ce2-eb4f-479e-8e8f-3beb257e632f" providerId="ADAL" clId="{FAE4EE17-29DC-4967-BD05-266E6724E97D}" dt="2024-12-02T21:03:12.315" v="93" actId="1076"/>
          <ac:graphicFrameMkLst>
            <pc:docMk/>
            <pc:sldMk cId="2161159700" sldId="323"/>
            <ac:graphicFrameMk id="6" creationId="{C215366D-D691-42C3-8F2C-BDE9376A12DC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3:33.663" v="100" actId="1076"/>
          <ac:graphicFrameMkLst>
            <pc:docMk/>
            <pc:sldMk cId="2161159700" sldId="323"/>
            <ac:graphicFrameMk id="7" creationId="{591F7179-C5FE-97AF-F155-C2EB08BBEBDA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3:44.785" v="104" actId="1076"/>
          <ac:graphicFrameMkLst>
            <pc:docMk/>
            <pc:sldMk cId="2161159700" sldId="323"/>
            <ac:graphicFrameMk id="8" creationId="{B93F9A2F-3DE6-52D4-5F9F-5B00A6114A8D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4:06.780" v="109" actId="1076"/>
          <ac:graphicFrameMkLst>
            <pc:docMk/>
            <pc:sldMk cId="2161159700" sldId="323"/>
            <ac:graphicFrameMk id="9" creationId="{03E09433-8956-171E-6DB0-025EBB872184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4:20.174" v="125" actId="1037"/>
          <ac:graphicFrameMkLst>
            <pc:docMk/>
            <pc:sldMk cId="2161159700" sldId="323"/>
            <ac:graphicFrameMk id="10" creationId="{D4CB53EF-D436-AC3E-FB9A-8385B5506311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5:38.226" v="175" actId="1076"/>
          <ac:graphicFrameMkLst>
            <pc:docMk/>
            <pc:sldMk cId="2161159700" sldId="323"/>
            <ac:graphicFrameMk id="11" creationId="{641114D5-3617-08B3-57B0-612F097B93D8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5:38.226" v="175" actId="1076"/>
          <ac:graphicFrameMkLst>
            <pc:docMk/>
            <pc:sldMk cId="2161159700" sldId="323"/>
            <ac:graphicFrameMk id="12" creationId="{8DD2771B-BBEE-E514-00A2-85E568BD3338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5:38.226" v="175" actId="1076"/>
          <ac:graphicFrameMkLst>
            <pc:docMk/>
            <pc:sldMk cId="2161159700" sldId="323"/>
            <ac:graphicFrameMk id="13" creationId="{2AFF9B62-3A56-E69E-8E49-24C90DC1F935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5:38.226" v="175" actId="1076"/>
          <ac:graphicFrameMkLst>
            <pc:docMk/>
            <pc:sldMk cId="2161159700" sldId="323"/>
            <ac:graphicFrameMk id="14" creationId="{38798C34-B75B-671B-0840-A879A4DAEEFC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05:38.226" v="175" actId="1076"/>
          <ac:graphicFrameMkLst>
            <pc:docMk/>
            <pc:sldMk cId="2161159700" sldId="323"/>
            <ac:graphicFrameMk id="15" creationId="{6881A87F-FF42-044A-3D93-364E14F1EBA3}"/>
          </ac:graphicFrameMkLst>
        </pc:graphicFrameChg>
        <pc:inkChg chg="add del mod">
          <ac:chgData name="Danny Young" userId="cb0f4ce2-eb4f-479e-8e8f-3beb257e632f" providerId="ADAL" clId="{FAE4EE17-29DC-4967-BD05-266E6724E97D}" dt="2024-12-02T21:05:32.327" v="174" actId="478"/>
          <ac:inkMkLst>
            <pc:docMk/>
            <pc:sldMk cId="2161159700" sldId="323"/>
            <ac:inkMk id="2" creationId="{E212177C-02D7-D5BC-29AE-6FC82B12B8FB}"/>
          </ac:inkMkLst>
        </pc:inkChg>
      </pc:sldChg>
      <pc:sldChg chg="addSp delSp modSp new mod">
        <pc:chgData name="Danny Young" userId="cb0f4ce2-eb4f-479e-8e8f-3beb257e632f" providerId="ADAL" clId="{FAE4EE17-29DC-4967-BD05-266E6724E97D}" dt="2024-12-03T17:33:38.045" v="1872"/>
        <pc:sldMkLst>
          <pc:docMk/>
          <pc:sldMk cId="1169277515" sldId="325"/>
        </pc:sldMkLst>
        <pc:spChg chg="del">
          <ac:chgData name="Danny Young" userId="cb0f4ce2-eb4f-479e-8e8f-3beb257e632f" providerId="ADAL" clId="{FAE4EE17-29DC-4967-BD05-266E6724E97D}" dt="2024-12-02T21:17:37.192" v="824" actId="478"/>
          <ac:spMkLst>
            <pc:docMk/>
            <pc:sldMk cId="1169277515" sldId="325"/>
            <ac:spMk id="2" creationId="{81E8423C-77EF-F6D3-DB83-3996401BD121}"/>
          </ac:spMkLst>
        </pc:spChg>
        <pc:spChg chg="mod">
          <ac:chgData name="Danny Young" userId="cb0f4ce2-eb4f-479e-8e8f-3beb257e632f" providerId="ADAL" clId="{FAE4EE17-29DC-4967-BD05-266E6724E97D}" dt="2024-12-02T21:27:35.639" v="1253" actId="1037"/>
          <ac:spMkLst>
            <pc:docMk/>
            <pc:sldMk cId="1169277515" sldId="325"/>
            <ac:spMk id="3" creationId="{EAE9D61B-A89E-D130-73DB-CE2EB2CB6DA6}"/>
          </ac:spMkLst>
        </pc:spChg>
        <pc:graphicFrameChg chg="add mod">
          <ac:chgData name="Danny Young" userId="cb0f4ce2-eb4f-479e-8e8f-3beb257e632f" providerId="ADAL" clId="{FAE4EE17-29DC-4967-BD05-266E6724E97D}" dt="2024-12-03T17:33:21.363" v="1859"/>
          <ac:graphicFrameMkLst>
            <pc:docMk/>
            <pc:sldMk cId="1169277515" sldId="325"/>
            <ac:graphicFrameMk id="4" creationId="{BC3DC680-4371-D5F0-4BB4-C257BFA564E2}"/>
          </ac:graphicFrameMkLst>
        </pc:graphicFrameChg>
        <pc:graphicFrameChg chg="add mod">
          <ac:chgData name="Danny Young" userId="cb0f4ce2-eb4f-479e-8e8f-3beb257e632f" providerId="ADAL" clId="{FAE4EE17-29DC-4967-BD05-266E6724E97D}" dt="2024-12-03T17:33:24.811" v="1862"/>
          <ac:graphicFrameMkLst>
            <pc:docMk/>
            <pc:sldMk cId="1169277515" sldId="325"/>
            <ac:graphicFrameMk id="5" creationId="{52FA1CF0-AB7A-629B-751C-D4D4D049B7C7}"/>
          </ac:graphicFrameMkLst>
        </pc:graphicFrameChg>
        <pc:graphicFrameChg chg="add mod">
          <ac:chgData name="Danny Young" userId="cb0f4ce2-eb4f-479e-8e8f-3beb257e632f" providerId="ADAL" clId="{FAE4EE17-29DC-4967-BD05-266E6724E97D}" dt="2024-12-03T17:33:29.037" v="1866"/>
          <ac:graphicFrameMkLst>
            <pc:docMk/>
            <pc:sldMk cId="1169277515" sldId="325"/>
            <ac:graphicFrameMk id="6" creationId="{A0800CF2-181E-AB31-3B20-52AD5DD33810}"/>
          </ac:graphicFrameMkLst>
        </pc:graphicFrameChg>
        <pc:graphicFrameChg chg="add mod">
          <ac:chgData name="Danny Young" userId="cb0f4ce2-eb4f-479e-8e8f-3beb257e632f" providerId="ADAL" clId="{FAE4EE17-29DC-4967-BD05-266E6724E97D}" dt="2024-12-03T17:33:34.678" v="1869"/>
          <ac:graphicFrameMkLst>
            <pc:docMk/>
            <pc:sldMk cId="1169277515" sldId="325"/>
            <ac:graphicFrameMk id="7" creationId="{1B4E5A15-BEDA-54BE-67D9-B36E40FC766E}"/>
          </ac:graphicFrameMkLst>
        </pc:graphicFrameChg>
        <pc:graphicFrameChg chg="add mod">
          <ac:chgData name="Danny Young" userId="cb0f4ce2-eb4f-479e-8e8f-3beb257e632f" providerId="ADAL" clId="{FAE4EE17-29DC-4967-BD05-266E6724E97D}" dt="2024-12-03T17:33:38.045" v="1872"/>
          <ac:graphicFrameMkLst>
            <pc:docMk/>
            <pc:sldMk cId="1169277515" sldId="325"/>
            <ac:graphicFrameMk id="8" creationId="{C5545EAD-FBD0-3784-6A6B-7FBBCF4533C2}"/>
          </ac:graphicFrameMkLst>
        </pc:graphicFrameChg>
      </pc:sldChg>
      <pc:sldChg chg="addSp delSp modSp new mod">
        <pc:chgData name="Danny Young" userId="cb0f4ce2-eb4f-479e-8e8f-3beb257e632f" providerId="ADAL" clId="{FAE4EE17-29DC-4967-BD05-266E6724E97D}" dt="2024-12-03T19:58:09.132" v="1880" actId="1036"/>
        <pc:sldMkLst>
          <pc:docMk/>
          <pc:sldMk cId="4042266420" sldId="326"/>
        </pc:sldMkLst>
        <pc:spChg chg="del">
          <ac:chgData name="Danny Young" userId="cb0f4ce2-eb4f-479e-8e8f-3beb257e632f" providerId="ADAL" clId="{FAE4EE17-29DC-4967-BD05-266E6724E97D}" dt="2024-12-02T21:23:15.705" v="1004" actId="478"/>
          <ac:spMkLst>
            <pc:docMk/>
            <pc:sldMk cId="4042266420" sldId="326"/>
            <ac:spMk id="2" creationId="{36756F16-87F4-DB10-780E-2314F1B5926A}"/>
          </ac:spMkLst>
        </pc:spChg>
        <pc:spChg chg="del">
          <ac:chgData name="Danny Young" userId="cb0f4ce2-eb4f-479e-8e8f-3beb257e632f" providerId="ADAL" clId="{FAE4EE17-29DC-4967-BD05-266E6724E97D}" dt="2024-12-02T21:23:10.732" v="1002" actId="478"/>
          <ac:spMkLst>
            <pc:docMk/>
            <pc:sldMk cId="4042266420" sldId="326"/>
            <ac:spMk id="3" creationId="{17A60408-3EE3-51DB-5859-26D08C3D6F96}"/>
          </ac:spMkLst>
        </pc:spChg>
        <pc:spChg chg="add mod">
          <ac:chgData name="Danny Young" userId="cb0f4ce2-eb4f-479e-8e8f-3beb257e632f" providerId="ADAL" clId="{FAE4EE17-29DC-4967-BD05-266E6724E97D}" dt="2024-12-02T21:29:23.326" v="1304" actId="20577"/>
          <ac:spMkLst>
            <pc:docMk/>
            <pc:sldMk cId="4042266420" sldId="326"/>
            <ac:spMk id="4" creationId="{8716C46E-80F8-9DC1-E153-4C52E47AACDD}"/>
          </ac:spMkLst>
        </pc:spChg>
        <pc:graphicFrameChg chg="add mod">
          <ac:chgData name="Danny Young" userId="cb0f4ce2-eb4f-479e-8e8f-3beb257e632f" providerId="ADAL" clId="{FAE4EE17-29DC-4967-BD05-266E6724E97D}" dt="2024-12-03T19:58:09.132" v="1880" actId="1036"/>
          <ac:graphicFrameMkLst>
            <pc:docMk/>
            <pc:sldMk cId="4042266420" sldId="326"/>
            <ac:graphicFrameMk id="2" creationId="{4DBF04BE-BD4F-1941-C0FE-F8B5CE397B19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29:53.191" v="1309" actId="1076"/>
          <ac:graphicFrameMkLst>
            <pc:docMk/>
            <pc:sldMk cId="4042266420" sldId="326"/>
            <ac:graphicFrameMk id="5" creationId="{5454985F-3704-1426-4F35-4C97F17F9445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30:01.860" v="1313" actId="1076"/>
          <ac:graphicFrameMkLst>
            <pc:docMk/>
            <pc:sldMk cId="4042266420" sldId="326"/>
            <ac:graphicFrameMk id="6" creationId="{2BAEE0EA-E37B-DAD4-CFAB-BCA46C9D6026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30:46.460" v="1352" actId="1076"/>
          <ac:graphicFrameMkLst>
            <pc:docMk/>
            <pc:sldMk cId="4042266420" sldId="326"/>
            <ac:graphicFrameMk id="7" creationId="{51D188EA-D61E-0618-04E2-F51B31810382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30:44.089" v="1351" actId="1037"/>
          <ac:graphicFrameMkLst>
            <pc:docMk/>
            <pc:sldMk cId="4042266420" sldId="326"/>
            <ac:graphicFrameMk id="8" creationId="{267761B5-59A5-1036-7F48-F3FD5475C48D}"/>
          </ac:graphicFrameMkLst>
        </pc:graphicFrameChg>
        <pc:graphicFrameChg chg="add mod">
          <ac:chgData name="Danny Young" userId="cb0f4ce2-eb4f-479e-8e8f-3beb257e632f" providerId="ADAL" clId="{FAE4EE17-29DC-4967-BD05-266E6724E97D}" dt="2024-12-02T21:31:10.149" v="1366" actId="1038"/>
          <ac:graphicFrameMkLst>
            <pc:docMk/>
            <pc:sldMk cId="4042266420" sldId="326"/>
            <ac:graphicFrameMk id="9" creationId="{3BC239EB-B4D3-E049-638B-9A1C8AA20A12}"/>
          </ac:graphicFrameMkLst>
        </pc:graphicFrameChg>
      </pc:sldChg>
      <pc:sldChg chg="delSp modSp new mod">
        <pc:chgData name="Danny Young" userId="cb0f4ce2-eb4f-479e-8e8f-3beb257e632f" providerId="ADAL" clId="{FAE4EE17-29DC-4967-BD05-266E6724E97D}" dt="2024-12-02T21:35:17.184" v="1857" actId="20577"/>
        <pc:sldMkLst>
          <pc:docMk/>
          <pc:sldMk cId="17165234" sldId="327"/>
        </pc:sldMkLst>
        <pc:spChg chg="del">
          <ac:chgData name="Danny Young" userId="cb0f4ce2-eb4f-479e-8e8f-3beb257e632f" providerId="ADAL" clId="{FAE4EE17-29DC-4967-BD05-266E6724E97D}" dt="2024-12-02T21:35:04.147" v="1839" actId="478"/>
          <ac:spMkLst>
            <pc:docMk/>
            <pc:sldMk cId="17165234" sldId="327"/>
            <ac:spMk id="2" creationId="{CEBF537C-5D53-7CD8-8AB4-71A5A4B2DF75}"/>
          </ac:spMkLst>
        </pc:spChg>
        <pc:spChg chg="mod">
          <ac:chgData name="Danny Young" userId="cb0f4ce2-eb4f-479e-8e8f-3beb257e632f" providerId="ADAL" clId="{FAE4EE17-29DC-4967-BD05-266E6724E97D}" dt="2024-12-02T21:35:17.184" v="1857" actId="20577"/>
          <ac:spMkLst>
            <pc:docMk/>
            <pc:sldMk cId="17165234" sldId="327"/>
            <ac:spMk id="3" creationId="{873DB0CA-9188-1F05-C1F9-F5F135BC66D8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1-29T21:51:07.0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19199 9201 1926 0,'-36'-1'63'16,"-19"-2"9"-16,32 3-75 15,0 5 8-15,3 0 15 16,8-3 97-16,2-1 46 16,10-1 38-16,0 0-6 0,3 0-72 15,9-1-39-15,12 1-36 16,9 0-8-16,22 5-20 15,11 2-8-15,26 3-3 16,12-2 0-16,14-1 7 16,9-2 7-16,0-3 7 15,0-2 1-15,-6-2 3 16,-2-2-3-16,-3-3-4 16,-4 0 0-16,-12-4 0 15,-9-1-2-15,-20 1 3 16,-9-1-5-16,-21 2-5 15,-9 4-4-15,-19 0-3 16,-12 6 5-16,0 0 0 16,1 0-7-16,-20-6-6 15,-14 3-6-15,-31-1-10 16,-20 1 8-16,-32 3 1 16,-16 0-1-16,-18 5 3 15,-9 2 0-15,-10 5 3 0,6 1-1 16,7 3-1-16,15 0 0 15,30 0-2-15,17 1 3 16,36-6 2-16,16-1-1 16,31-6-7-16,7-1-1 15,18-2 27-15,12-1 12 16,32-4 18-16,22-1 4 16,32-2-28-16,10 1-8 15,18 0-24-15,2-2-46 0,-3 0-89 16,-2 0-77-1,-15 0-336-15,-8-3 331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B98A84-0B1C-4FD8-87AB-3683FB13A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9BA4D7-73FE-45F8-9105-719DB1BFAA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86CBF68-292E-4BB5-8062-7E25D7F0D267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FABCD1-8A91-4411-AA5F-7CBABAD41D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5C4B00A-B15C-48C8-AC5C-56B9B2754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CA3DE-0033-4D55-B299-DA63DEC260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2F7A6-F675-4FDD-90BA-4070A3EE80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7C079A-5E59-47B0-BBFF-57F99A7CB52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F85FB2E-49C2-DE18-DBB3-D94EE02373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10B392F3-6ECF-EE06-2789-46E4D1CE71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765EE4D-95B7-5746-4208-DE5E99F80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261406B-1CF0-41B2-B07D-DE372C6A06C5}" type="slidenum">
              <a:rPr lang="en-CA" altLang="en-US"/>
              <a:pPr/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6243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87351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82591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375799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363019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79241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770623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19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774647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20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296538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21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98953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607579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4E92091-B099-5C03-F191-DFEEEA6532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6C1297AD-D78A-6225-A3A2-93AEA0F214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D34834D6-400E-1003-4C17-320B99ACC5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80FF93-A3B0-45C2-9D03-E3EAF247382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D21C6C2-CE53-4470-BF04-481F480ADB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9B35A1F-5088-89F2-B7AD-F0F72C0150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245803E-503C-4015-6F50-938DE431AA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9765D7-22E2-406D-89DF-EC31577758D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24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24833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13359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55505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229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01940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4448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25759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C079A-5E59-47B0-BBFF-57F99A7CB526}" type="slidenum">
              <a:rPr lang="en-CA" altLang="en-US" smtClean="0"/>
              <a:pPr/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306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A57B05-1180-AD9D-BE76-38BFE5C96E85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E54D2E-B079-1ABE-3408-ACF0A8A1D1CC}"/>
              </a:ext>
            </a:extLst>
          </p:cNvPr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010C31-9ABD-9A6E-9D1F-31B8959037A4}"/>
              </a:ext>
            </a:extLst>
          </p:cNvPr>
          <p:cNvSpPr/>
          <p:nvPr/>
        </p:nvSpPr>
        <p:spPr bwMode="auto">
          <a:xfrm>
            <a:off x="1320800" y="0"/>
            <a:ext cx="24288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29DC46-C09E-93C2-758E-0D43C2CD4442}"/>
              </a:ext>
            </a:extLst>
          </p:cNvPr>
          <p:cNvSpPr/>
          <p:nvPr/>
        </p:nvSpPr>
        <p:spPr bwMode="auto">
          <a:xfrm>
            <a:off x="1522413" y="0"/>
            <a:ext cx="3063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58312C2D-E90A-B520-42E8-25228C51B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56E599D5-E17F-C673-49D9-7BF1DACD8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6E5028B-3380-CBF1-416B-1BC6386F0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0DEBAF44-BC14-0D64-8743-1FC0B0E2D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346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966DF7FB-5679-B42A-45B8-7728CCBCF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9CCED38C-E022-C10A-BEFA-9C1F9FEC2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231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E3AF6-2A9B-3496-F7B9-EC9B60E647AA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48C7D2B-97C0-0CDC-35CB-7C2EA5A75257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CEE8BC3-E696-BCC3-55D6-840AF1745744}"/>
              </a:ext>
            </a:extLst>
          </p:cNvPr>
          <p:cNvSpPr/>
          <p:nvPr/>
        </p:nvSpPr>
        <p:spPr bwMode="auto">
          <a:xfrm>
            <a:off x="1746250" y="4867275"/>
            <a:ext cx="85566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7779A7-6A5A-F6FC-B852-6233B4CEBC1F}"/>
              </a:ext>
            </a:extLst>
          </p:cNvPr>
          <p:cNvSpPr/>
          <p:nvPr/>
        </p:nvSpPr>
        <p:spPr bwMode="auto">
          <a:xfrm>
            <a:off x="1454150" y="5500688"/>
            <a:ext cx="184150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EEB6F0C-4FEE-E36E-F7D6-98150E4A7CF9}"/>
              </a:ext>
            </a:extLst>
          </p:cNvPr>
          <p:cNvSpPr/>
          <p:nvPr/>
        </p:nvSpPr>
        <p:spPr bwMode="auto">
          <a:xfrm>
            <a:off x="2217738" y="5788025"/>
            <a:ext cx="366712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DEE207F-FB48-70CE-51E3-BBB892BB4203}"/>
              </a:ext>
            </a:extLst>
          </p:cNvPr>
          <p:cNvSpPr/>
          <p:nvPr/>
        </p:nvSpPr>
        <p:spPr>
          <a:xfrm>
            <a:off x="2540000" y="4495800"/>
            <a:ext cx="48736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06E54EEE-BBDB-EAFB-89E8-0F686CEE415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088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C3B2F-A92F-4A75-8FD1-98BC8BFE40BA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C513272B-7944-9FEB-C534-94D1D5B2F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975"/>
            <a:ext cx="3657600" cy="511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CE120A3F-36BB-05C5-E151-FBB30398E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6888" y="4929188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7DD2F09B-BE88-4AFC-B83A-970A19982AE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3138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F1BD0F2-694F-AB53-4A5F-E6D91270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C071E-7F52-4CFE-B008-39C8273F4890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DB084E6-008D-8CDB-4A7A-42466297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52FD159-F97A-50CE-39C6-E0C454905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9F630-2F70-4D21-B6C0-3DCA11B5FB5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6507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70A7A89-52F8-EF77-5FD4-FE6CBCD45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83994-113C-4813-8A7B-29963DE214DF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ACA8D2C-2CB8-3538-26BA-4BA5005E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B926E92-3069-71F4-CCBD-99D9D28EF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5DC10-B55B-4EC3-A48A-A0EAA1666A2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2574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EA59649D-773B-820A-0DF7-29F6DEA9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EF6A2E-3243-4CE0-BFE1-F5E143F488BF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DC8D92E6-9E80-1C76-25A2-68CB22E3C9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637A8F-1660-4637-A1C2-C643921E9A4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E084C67-8DBD-BFF8-53E6-B4C437A437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697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97454-9CFC-E377-DB17-B369214477D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258173-FB52-B8BE-2AF4-C18463C7386C}"/>
              </a:ext>
            </a:extLst>
          </p:cNvPr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598727-C02F-D2CF-DB6D-59614B1AC60F}"/>
              </a:ext>
            </a:extLst>
          </p:cNvPr>
          <p:cNvSpPr/>
          <p:nvPr/>
        </p:nvSpPr>
        <p:spPr bwMode="auto">
          <a:xfrm>
            <a:off x="1320800" y="0"/>
            <a:ext cx="24288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A833E7-F1D1-D3DB-ADD5-150E4C2707B0}"/>
              </a:ext>
            </a:extLst>
          </p:cNvPr>
          <p:cNvSpPr/>
          <p:nvPr/>
        </p:nvSpPr>
        <p:spPr bwMode="auto">
          <a:xfrm>
            <a:off x="1522413" y="0"/>
            <a:ext cx="3063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B6E2D98-ACA8-C6BA-1AF3-AFBEB03C7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09BE09E2-3A19-F23A-ADFA-291E95F80E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E9E98C9-FC68-6AE7-7EA9-BF05221504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EA71CB9-713F-5C7C-E306-46E236390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346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F5501558-A6AC-915F-215D-29FCD1CC6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91E992-7BA9-4C63-59AA-5155BBC74390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65DE67E-1081-D337-5450-71299EB1A879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915B15C-42CA-C24B-7EF2-1B4E160A83A5}"/>
              </a:ext>
            </a:extLst>
          </p:cNvPr>
          <p:cNvSpPr/>
          <p:nvPr/>
        </p:nvSpPr>
        <p:spPr bwMode="auto">
          <a:xfrm>
            <a:off x="1765300" y="4867275"/>
            <a:ext cx="8572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A540C37-ABE5-6E63-5C21-971B17106731}"/>
              </a:ext>
            </a:extLst>
          </p:cNvPr>
          <p:cNvSpPr/>
          <p:nvPr/>
        </p:nvSpPr>
        <p:spPr bwMode="auto">
          <a:xfrm>
            <a:off x="1454150" y="5500688"/>
            <a:ext cx="184150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836F96-8CB6-DF24-78AB-C7990E71B814}"/>
              </a:ext>
            </a:extLst>
          </p:cNvPr>
          <p:cNvSpPr/>
          <p:nvPr/>
        </p:nvSpPr>
        <p:spPr bwMode="auto">
          <a:xfrm>
            <a:off x="2217738" y="5791200"/>
            <a:ext cx="366712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E9C9824-1B6F-B573-430C-BA79E287EAAE}"/>
              </a:ext>
            </a:extLst>
          </p:cNvPr>
          <p:cNvSpPr/>
          <p:nvPr/>
        </p:nvSpPr>
        <p:spPr bwMode="auto">
          <a:xfrm>
            <a:off x="2506663" y="4479925"/>
            <a:ext cx="48577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FE3BB0E2-F5F8-414F-9691-F5F777296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08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263D837E-7087-7395-77A3-790B5F07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44354-7A9F-4453-8910-3A8E155EAC2D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470CFFE-66AF-423D-5E76-B1656BE81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800"/>
            <a:ext cx="3657600" cy="511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5759898E-98C5-3ED6-B24D-30188294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5938" y="4929188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6A60DD74-A7C7-4DA3-A080-430A25DA307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1921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87B7136B-8501-EDCB-28D9-F4578602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90214-B4AE-4144-B5F7-BE63F6BE2BD1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8C2644E-5DA3-F85C-B40A-3FDDEFF20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D87280F9-5B20-2A3E-7472-938B656EA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7A8E9-F77E-45A0-A6BB-2B1556F911F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1672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63EDF6D-4BC1-437C-753D-CE24291C0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FFA8E-2F20-45B5-88B0-CC5E61A3A2E4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4FA2D6F1-3C95-9405-98E5-DEAD1B4E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B7FF985-2D9A-CDB0-E2E1-1C9961A3C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E71FE-EC7E-4E11-AD11-C1B21C9A74D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06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70494839-E9A5-4E16-464E-A2E62719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687BC5-D880-4AF9-8353-C6798A14A760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9B60928-F23E-34DB-3D84-D401029D07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E230E-9D53-4C00-A61B-753D9B1A0C2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40DB531-D252-CD2B-9E5B-0A050DB159E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30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625703D8-1466-3341-4096-87BDCCD13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E70D8-FBE2-4F9C-83A3-3E0F8938C27A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ADADCA-FB3F-7488-5D2B-76E8A8AB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5182045-CA84-AF2A-A5D1-4DDCC7906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DF0EE-6CAB-404C-A5A4-A5F23E18517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3656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5D00DE40-5B05-6EE8-907B-B05744152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CB37692B-C710-8956-C4BD-BD7454434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7CD10930-9F86-9141-EAB7-7C18FCF62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658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B3F588E0-4EDA-7FD2-F198-FA34E8A7C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921C63-81E1-0E9B-A7EE-70D22527ED60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B2A7DC94-C971-AD45-1150-DCC3F825B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EAD544E-C6FB-49D7-B415-95E1801D9102}"/>
              </a:ext>
            </a:extLst>
          </p:cNvPr>
          <p:cNvSpPr/>
          <p:nvPr/>
        </p:nvSpPr>
        <p:spPr>
          <a:xfrm>
            <a:off x="10875963" y="5715000"/>
            <a:ext cx="73183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D58BE683-D74A-CF65-529D-4B535B07C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02C8D3D-0D48-4FEC-B5DD-0D140E67DBF2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18BDC5A7-2A40-5000-6F0F-497370EECA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7E281F-B3E7-4F6C-BE13-004EA899D52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8019976D-7B5D-EB23-6E30-726D592FA41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333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31AA67B5-640E-B70D-C17B-B54119E531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1DE5D4F-3709-E1C0-DF2D-6956501FD7B0}"/>
              </a:ext>
            </a:extLst>
          </p:cNvPr>
          <p:cNvSpPr/>
          <p:nvPr/>
        </p:nvSpPr>
        <p:spPr>
          <a:xfrm>
            <a:off x="10875963" y="5715000"/>
            <a:ext cx="73183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D5D71E51-C6F0-C2F8-3D05-AEE905620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3B324D-0A55-2CB9-9033-056C1F85DE0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5B2C4A13-C378-999C-EF2B-446B00AD8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A3D329BF-61DE-6A6F-4C55-E0A015F4F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FC425B1D-A368-80AB-EE9E-297964684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658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DC94CB38-DE47-2669-8B19-64D07D2F0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B839CA-F4AA-4E68-B6D2-D6002025DEFB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E46892D1-F6E7-1301-85B6-D7BA7BAA38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39EB7A-2B9B-4A85-BC17-7AF4E4628524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689BB786-E7CA-CAC7-6E3E-C6493946C9F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661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C5B4DF24-6402-4A5B-8A5B-1B0A154E2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586F8BC9-088F-4EC9-A813-5C381159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906722A0-2B26-3471-ACE9-ACE4C2FAE5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9FEB95AE-6570-41DD-A427-77BCCFFDF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688" y="1017588"/>
            <a:ext cx="2011362" cy="512762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BDA1C8-1F95-41E1-B0E7-606435D2CDD5}" type="datetimeFigureOut">
              <a:rPr lang="en-CA"/>
              <a:pPr>
                <a:defRPr/>
              </a:pPr>
              <a:t>2024-12-03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A24BF-D131-47AA-8CB7-D12F6FFA8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2819" y="3675857"/>
            <a:ext cx="3200400" cy="487362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EAD7B1B-DEC6-4E8A-96D2-CB931BFF5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8162AB6A-268F-033A-6594-0F0C9B3AF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A5389A-CDCF-47F0-B6BA-6C1C73FD36B9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CCFEDEB6-5B3A-D3E9-1DE3-A1013B256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E4CCE80-5473-4BD5-A341-E7C8ADE21A4A}"/>
              </a:ext>
            </a:extLst>
          </p:cNvPr>
          <p:cNvSpPr/>
          <p:nvPr/>
        </p:nvSpPr>
        <p:spPr>
          <a:xfrm>
            <a:off x="10875963" y="5715000"/>
            <a:ext cx="73183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C7F70AA-9D78-478F-861B-E39DFD466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CD6B6432-08FB-4ADD-8602-919BD1A8F9E1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1" r:id="rId4"/>
    <p:sldLayoutId id="2147484002" r:id="rId5"/>
    <p:sldLayoutId id="2147484009" r:id="rId6"/>
    <p:sldLayoutId id="2147484003" r:id="rId7"/>
    <p:sldLayoutId id="2147484010" r:id="rId8"/>
    <p:sldLayoutId id="2147484011" r:id="rId9"/>
    <p:sldLayoutId id="2147484004" r:id="rId10"/>
    <p:sldLayoutId id="21474840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9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tags" Target="../tags/tag1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9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1" Type="http://schemas.openxmlformats.org/officeDocument/2006/relationships/tags" Target="../tags/tag13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0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1" Type="http://schemas.openxmlformats.org/officeDocument/2006/relationships/tags" Target="../tags/tag14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59.wmf"/><Relationship Id="rId5" Type="http://schemas.openxmlformats.org/officeDocument/2006/relationships/image" Target="../media/image67.wmf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4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81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1" Type="http://schemas.openxmlformats.org/officeDocument/2006/relationships/tags" Target="../tags/tag15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0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94.bin"/><Relationship Id="rId26" Type="http://schemas.openxmlformats.org/officeDocument/2006/relationships/oleObject" Target="../embeddings/oleObject98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91.bin"/><Relationship Id="rId17" Type="http://schemas.openxmlformats.org/officeDocument/2006/relationships/image" Target="../media/image89.wmf"/><Relationship Id="rId25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3.bin"/><Relationship Id="rId20" Type="http://schemas.openxmlformats.org/officeDocument/2006/relationships/oleObject" Target="../embeddings/oleObject95.bin"/><Relationship Id="rId29" Type="http://schemas.openxmlformats.org/officeDocument/2006/relationships/image" Target="../media/image95.wmf"/><Relationship Id="rId1" Type="http://schemas.openxmlformats.org/officeDocument/2006/relationships/tags" Target="../tags/tag16.x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86.wmf"/><Relationship Id="rId24" Type="http://schemas.openxmlformats.org/officeDocument/2006/relationships/oleObject" Target="../embeddings/oleObject97.bin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23" Type="http://schemas.openxmlformats.org/officeDocument/2006/relationships/image" Target="../media/image92.wmf"/><Relationship Id="rId28" Type="http://schemas.openxmlformats.org/officeDocument/2006/relationships/oleObject" Target="../embeddings/oleObject99.bin"/><Relationship Id="rId10" Type="http://schemas.openxmlformats.org/officeDocument/2006/relationships/oleObject" Target="../embeddings/oleObject90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92.bin"/><Relationship Id="rId22" Type="http://schemas.openxmlformats.org/officeDocument/2006/relationships/oleObject" Target="../embeddings/oleObject96.bin"/><Relationship Id="rId27" Type="http://schemas.openxmlformats.org/officeDocument/2006/relationships/image" Target="../media/image9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101.wmf"/><Relationship Id="rId26" Type="http://schemas.openxmlformats.org/officeDocument/2006/relationships/image" Target="../media/image105.wmf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108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6.bin"/><Relationship Id="rId25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29" Type="http://schemas.openxmlformats.org/officeDocument/2006/relationships/oleObject" Target="../embeddings/oleObject112.bin"/><Relationship Id="rId1" Type="http://schemas.openxmlformats.org/officeDocument/2006/relationships/tags" Target="../tags/tag17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03.bin"/><Relationship Id="rId24" Type="http://schemas.openxmlformats.org/officeDocument/2006/relationships/image" Target="../media/image104.wmf"/><Relationship Id="rId32" Type="http://schemas.openxmlformats.org/officeDocument/2006/relationships/image" Target="../media/image108.wmf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23" Type="http://schemas.openxmlformats.org/officeDocument/2006/relationships/oleObject" Target="../embeddings/oleObject109.bin"/><Relationship Id="rId28" Type="http://schemas.openxmlformats.org/officeDocument/2006/relationships/image" Target="../media/image106.wmf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107.bin"/><Relationship Id="rId31" Type="http://schemas.openxmlformats.org/officeDocument/2006/relationships/oleObject" Target="../embeddings/oleObject113.bin"/><Relationship Id="rId4" Type="http://schemas.openxmlformats.org/officeDocument/2006/relationships/image" Target="../media/image96.png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94.wmf"/><Relationship Id="rId22" Type="http://schemas.openxmlformats.org/officeDocument/2006/relationships/image" Target="../media/image103.wmf"/><Relationship Id="rId27" Type="http://schemas.openxmlformats.org/officeDocument/2006/relationships/oleObject" Target="../embeddings/oleObject111.bin"/><Relationship Id="rId30" Type="http://schemas.openxmlformats.org/officeDocument/2006/relationships/image" Target="../media/image10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13.wmf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24.bin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18.wmf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0" Type="http://schemas.openxmlformats.org/officeDocument/2006/relationships/image" Target="../media/image117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19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4.wmf"/><Relationship Id="rId18" Type="http://schemas.openxmlformats.org/officeDocument/2006/relationships/oleObject" Target="../embeddings/oleObject132.bin"/><Relationship Id="rId26" Type="http://schemas.openxmlformats.org/officeDocument/2006/relationships/oleObject" Target="../embeddings/oleObject136.bin"/><Relationship Id="rId39" Type="http://schemas.openxmlformats.org/officeDocument/2006/relationships/image" Target="../media/image137.wmf"/><Relationship Id="rId21" Type="http://schemas.openxmlformats.org/officeDocument/2006/relationships/image" Target="../media/image128.wmf"/><Relationship Id="rId34" Type="http://schemas.openxmlformats.org/officeDocument/2006/relationships/oleObject" Target="../embeddings/oleObject140.bin"/><Relationship Id="rId42" Type="http://schemas.openxmlformats.org/officeDocument/2006/relationships/customXml" Target="../ink/ink1.xml"/><Relationship Id="rId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29" Type="http://schemas.openxmlformats.org/officeDocument/2006/relationships/image" Target="../media/image132.wmf"/><Relationship Id="rId41" Type="http://schemas.openxmlformats.org/officeDocument/2006/relationships/image" Target="../media/image138.wmf"/><Relationship Id="rId1" Type="http://schemas.openxmlformats.org/officeDocument/2006/relationships/tags" Target="../tags/tag18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3.wmf"/><Relationship Id="rId24" Type="http://schemas.openxmlformats.org/officeDocument/2006/relationships/oleObject" Target="../embeddings/oleObject135.bin"/><Relationship Id="rId32" Type="http://schemas.openxmlformats.org/officeDocument/2006/relationships/oleObject" Target="../embeddings/oleObject139.bin"/><Relationship Id="rId37" Type="http://schemas.openxmlformats.org/officeDocument/2006/relationships/image" Target="../media/image136.wmf"/><Relationship Id="rId40" Type="http://schemas.openxmlformats.org/officeDocument/2006/relationships/oleObject" Target="../embeddings/oleObject143.bin"/><Relationship Id="rId5" Type="http://schemas.openxmlformats.org/officeDocument/2006/relationships/image" Target="../media/image120.wmf"/><Relationship Id="rId15" Type="http://schemas.openxmlformats.org/officeDocument/2006/relationships/image" Target="../media/image125.wmf"/><Relationship Id="rId23" Type="http://schemas.openxmlformats.org/officeDocument/2006/relationships/image" Target="../media/image129.wmf"/><Relationship Id="rId28" Type="http://schemas.openxmlformats.org/officeDocument/2006/relationships/oleObject" Target="../embeddings/oleObject137.bin"/><Relationship Id="rId36" Type="http://schemas.openxmlformats.org/officeDocument/2006/relationships/oleObject" Target="../embeddings/oleObject141.bin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27.wmf"/><Relationship Id="rId31" Type="http://schemas.openxmlformats.org/officeDocument/2006/relationships/image" Target="../media/image133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Relationship Id="rId27" Type="http://schemas.openxmlformats.org/officeDocument/2006/relationships/image" Target="../media/image131.wmf"/><Relationship Id="rId30" Type="http://schemas.openxmlformats.org/officeDocument/2006/relationships/oleObject" Target="../embeddings/oleObject138.bin"/><Relationship Id="rId35" Type="http://schemas.openxmlformats.org/officeDocument/2006/relationships/image" Target="../media/image135.wmf"/><Relationship Id="rId43" Type="http://schemas.openxmlformats.org/officeDocument/2006/relationships/image" Target="../media/image112.png"/><Relationship Id="rId8" Type="http://schemas.openxmlformats.org/officeDocument/2006/relationships/oleObject" Target="../embeddings/oleObject127.bin"/><Relationship Id="rId3" Type="http://schemas.openxmlformats.org/officeDocument/2006/relationships/notesSlide" Target="../notesSlides/notesSlide17.xml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26.wmf"/><Relationship Id="rId25" Type="http://schemas.openxmlformats.org/officeDocument/2006/relationships/image" Target="../media/image130.wmf"/><Relationship Id="rId33" Type="http://schemas.openxmlformats.org/officeDocument/2006/relationships/image" Target="../media/image134.wmf"/><Relationship Id="rId38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39.wmf"/><Relationship Id="rId4" Type="http://schemas.openxmlformats.org/officeDocument/2006/relationships/oleObject" Target="../embeddings/oleObject14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5" Type="http://schemas.openxmlformats.org/officeDocument/2006/relationships/image" Target="../media/image140.wmf"/><Relationship Id="rId4" Type="http://schemas.openxmlformats.org/officeDocument/2006/relationships/oleObject" Target="../embeddings/oleObject14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8.bin"/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53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50.bin"/><Relationship Id="rId17" Type="http://schemas.openxmlformats.org/officeDocument/2006/relationships/image" Target="../media/image1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2.bin"/><Relationship Id="rId1" Type="http://schemas.openxmlformats.org/officeDocument/2006/relationships/tags" Target="../tags/tag21.xml"/><Relationship Id="rId6" Type="http://schemas.openxmlformats.org/officeDocument/2006/relationships/oleObject" Target="../embeddings/oleObject147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10" Type="http://schemas.openxmlformats.org/officeDocument/2006/relationships/oleObject" Target="../embeddings/oleObject149.bin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46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5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13" Type="http://schemas.openxmlformats.org/officeDocument/2006/relationships/image" Target="../media/image152.wmf"/><Relationship Id="rId18" Type="http://schemas.openxmlformats.org/officeDocument/2006/relationships/oleObject" Target="../embeddings/oleObject161.bin"/><Relationship Id="rId26" Type="http://schemas.openxmlformats.org/officeDocument/2006/relationships/oleObject" Target="../embeddings/oleObject165.bin"/><Relationship Id="rId3" Type="http://schemas.openxmlformats.org/officeDocument/2006/relationships/notesSlide" Target="../notesSlides/notesSlide21.xml"/><Relationship Id="rId21" Type="http://schemas.openxmlformats.org/officeDocument/2006/relationships/image" Target="../media/image156.wmf"/><Relationship Id="rId7" Type="http://schemas.openxmlformats.org/officeDocument/2006/relationships/image" Target="../media/image149.wmf"/><Relationship Id="rId12" Type="http://schemas.openxmlformats.org/officeDocument/2006/relationships/oleObject" Target="../embeddings/oleObject158.bin"/><Relationship Id="rId17" Type="http://schemas.openxmlformats.org/officeDocument/2006/relationships/image" Target="../media/image154.wmf"/><Relationship Id="rId25" Type="http://schemas.openxmlformats.org/officeDocument/2006/relationships/image" Target="../media/image1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0.bin"/><Relationship Id="rId20" Type="http://schemas.openxmlformats.org/officeDocument/2006/relationships/oleObject" Target="../embeddings/oleObject162.bin"/><Relationship Id="rId1" Type="http://schemas.openxmlformats.org/officeDocument/2006/relationships/tags" Target="../tags/tag22.x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51.wmf"/><Relationship Id="rId24" Type="http://schemas.openxmlformats.org/officeDocument/2006/relationships/oleObject" Target="../embeddings/oleObject164.bin"/><Relationship Id="rId5" Type="http://schemas.openxmlformats.org/officeDocument/2006/relationships/image" Target="../media/image148.wmf"/><Relationship Id="rId15" Type="http://schemas.openxmlformats.org/officeDocument/2006/relationships/image" Target="../media/image153.wmf"/><Relationship Id="rId23" Type="http://schemas.openxmlformats.org/officeDocument/2006/relationships/image" Target="../media/image157.wmf"/><Relationship Id="rId10" Type="http://schemas.openxmlformats.org/officeDocument/2006/relationships/oleObject" Target="../embeddings/oleObject157.bin"/><Relationship Id="rId19" Type="http://schemas.openxmlformats.org/officeDocument/2006/relationships/image" Target="../media/image155.wmf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50.wmf"/><Relationship Id="rId14" Type="http://schemas.openxmlformats.org/officeDocument/2006/relationships/oleObject" Target="../embeddings/oleObject159.bin"/><Relationship Id="rId22" Type="http://schemas.openxmlformats.org/officeDocument/2006/relationships/oleObject" Target="../embeddings/oleObject163.bin"/><Relationship Id="rId27" Type="http://schemas.openxmlformats.org/officeDocument/2006/relationships/image" Target="../media/image15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tags" Target="../tags/tag4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5.wmf"/><Relationship Id="rId26" Type="http://schemas.openxmlformats.org/officeDocument/2006/relationships/oleObject" Target="../embeddings/oleObject18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15.bin"/><Relationship Id="rId7" Type="http://schemas.openxmlformats.org/officeDocument/2006/relationships/image" Target="../media/image10.wmf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tags" Target="../tags/tag7.x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8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2.png"/><Relationship Id="rId19" Type="http://schemas.openxmlformats.org/officeDocument/2006/relationships/oleObject" Target="../embeddings/oleObject14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18" Type="http://schemas.openxmlformats.org/officeDocument/2006/relationships/image" Target="../media/image25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12.bin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13.wmf"/><Relationship Id="rId1" Type="http://schemas.openxmlformats.org/officeDocument/2006/relationships/tags" Target="../tags/tag8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2.bin"/><Relationship Id="rId19" Type="http://schemas.openxmlformats.org/officeDocument/2006/relationships/oleObject" Target="../embeddings/oleObject11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Relationship Id="rId22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3.bin"/><Relationship Id="rId26" Type="http://schemas.openxmlformats.org/officeDocument/2006/relationships/image" Target="../media/image35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34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2.wmf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image" Target="../media/image2.png"/><Relationship Id="rId1" Type="http://schemas.openxmlformats.org/officeDocument/2006/relationships/tags" Target="../tags/tag9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9.wmf"/><Relationship Id="rId24" Type="http://schemas.openxmlformats.org/officeDocument/2006/relationships/image" Target="../media/image34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36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1.wmf"/><Relationship Id="rId18" Type="http://schemas.openxmlformats.org/officeDocument/2006/relationships/image" Target="../media/image43.wmf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47.bin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2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20" Type="http://schemas.openxmlformats.org/officeDocument/2006/relationships/image" Target="../media/image44.wmf"/><Relationship Id="rId1" Type="http://schemas.openxmlformats.org/officeDocument/2006/relationships/tags" Target="../tags/tag10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e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1.bin"/><Relationship Id="rId19" Type="http://schemas.openxmlformats.org/officeDocument/2006/relationships/oleObject" Target="../embeddings/oleObject46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3.bin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E0D81-CCC4-4165-A691-AB484D8CB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AP Statistics</a:t>
            </a:r>
            <a:br>
              <a:rPr lang="en-CA" dirty="0"/>
            </a:br>
            <a:r>
              <a:rPr lang="en-CA" dirty="0"/>
              <a:t>Section 7.1 Continuous</a:t>
            </a:r>
            <a:br>
              <a:rPr lang="en-CA" dirty="0"/>
            </a:br>
            <a:r>
              <a:rPr lang="en-CA" dirty="0"/>
              <a:t>Random Variables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5CA45412-A76E-4326-9D06-C93ED7478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D716064-4B28-FA3F-0A95-058DB588237D}"/>
              </a:ext>
            </a:extLst>
          </p:cNvPr>
          <p:cNvSpPr txBox="1">
            <a:spLocks/>
          </p:cNvSpPr>
          <p:nvPr/>
        </p:nvSpPr>
        <p:spPr bwMode="auto">
          <a:xfrm>
            <a:off x="244475" y="384048"/>
            <a:ext cx="11337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Rule #3 &amp; #4: It doesn’t matter whether you are Adding or Subtracting two random variables, you always ADD their variance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785C835-51A7-BE45-278C-A022EEBD78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03156"/>
              </p:ext>
            </p:extLst>
          </p:nvPr>
        </p:nvGraphicFramePr>
        <p:xfrm>
          <a:off x="685800" y="1333373"/>
          <a:ext cx="17748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785C835-51A7-BE45-278C-A022EEBD78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33373"/>
                        <a:ext cx="17748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A708E61-91B0-0E5D-02DA-FBC15CAF8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816018"/>
              </p:ext>
            </p:extLst>
          </p:nvPr>
        </p:nvGraphicFramePr>
        <p:xfrm>
          <a:off x="566737" y="1911223"/>
          <a:ext cx="21986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41200" progId="Equation.DSMT4">
                  <p:embed/>
                </p:oleObj>
              </mc:Choice>
              <mc:Fallback>
                <p:oleObj name="Equation" r:id="rId6" imgW="1054080" imgH="2412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A708E61-91B0-0E5D-02DA-FBC15CAF8A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" y="1911223"/>
                        <a:ext cx="219868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908A451-C700-4ABE-1229-2E16D50995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662562"/>
              </p:ext>
            </p:extLst>
          </p:nvPr>
        </p:nvGraphicFramePr>
        <p:xfrm>
          <a:off x="6061075" y="1282573"/>
          <a:ext cx="17748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908A451-C700-4ABE-1229-2E16D50995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1282573"/>
                        <a:ext cx="17748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328B43C-5B7C-9E45-194E-41CC657FD3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897402"/>
              </p:ext>
            </p:extLst>
          </p:nvPr>
        </p:nvGraphicFramePr>
        <p:xfrm>
          <a:off x="5943600" y="1962023"/>
          <a:ext cx="21986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241200" progId="Equation.DSMT4">
                  <p:embed/>
                </p:oleObj>
              </mc:Choice>
              <mc:Fallback>
                <p:oleObj name="Equation" r:id="rId10" imgW="105408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328B43C-5B7C-9E45-194E-41CC657FD3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962023"/>
                        <a:ext cx="2198687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79BCCD6-7ED0-DCA9-C37A-888790599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1615948"/>
            <a:ext cx="27257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Always add the sum of the variance!!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57DFB21-B0DE-3FEE-49D9-1F4810FC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8025" y="1311021"/>
            <a:ext cx="27257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Random Variables “A”, “B”, and “C” MUST be independent!!!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65457-DF76-7371-EAF9-92DB01DC13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8124" y="219075"/>
            <a:ext cx="10944225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An Ambrosio apple has a mean weight of 215g with a std dev of 25g.  A navel orange has a mean weight of 140g with a std dev of 20g.  Suppose I want to buy 2 Ambrosio apples and 3 navel oranges.  </a:t>
            </a:r>
            <a:br>
              <a:rPr lang="en-US" dirty="0"/>
            </a:br>
            <a:r>
              <a:rPr lang="en-US" dirty="0" err="1"/>
              <a:t>i</a:t>
            </a:r>
            <a:r>
              <a:rPr lang="en-US" dirty="0"/>
              <a:t>) What is the mean of the total weight?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ii) What is the standard deviation of the total weight?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iii) What is the probability that the total weight is more than 900g?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76B4D1F-B361-CFF7-44BC-61D992D2C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26814"/>
              </p:ext>
            </p:extLst>
          </p:nvPr>
        </p:nvGraphicFramePr>
        <p:xfrm>
          <a:off x="1009651" y="1810799"/>
          <a:ext cx="5756909" cy="513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241200" progId="Equation.DSMT4">
                  <p:embed/>
                </p:oleObj>
              </mc:Choice>
              <mc:Fallback>
                <p:oleObj name="Equation" r:id="rId4" imgW="270504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76B4D1F-B361-CFF7-44BC-61D992D2C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9651" y="1810799"/>
                        <a:ext cx="5756909" cy="5135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3B58B51-A7B2-8E6A-A580-6E6B862CD9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226789"/>
              </p:ext>
            </p:extLst>
          </p:nvPr>
        </p:nvGraphicFramePr>
        <p:xfrm>
          <a:off x="1009651" y="2399570"/>
          <a:ext cx="35131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960" imgH="241200" progId="Equation.DSMT4">
                  <p:embed/>
                </p:oleObj>
              </mc:Choice>
              <mc:Fallback>
                <p:oleObj name="Equation" r:id="rId6" imgW="165096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3B58B51-A7B2-8E6A-A580-6E6B862CD9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09651" y="2399570"/>
                        <a:ext cx="3513138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0A4B60-EFE5-8BE0-FCBB-4BA3C6260F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025131"/>
              </p:ext>
            </p:extLst>
          </p:nvPr>
        </p:nvGraphicFramePr>
        <p:xfrm>
          <a:off x="7205663" y="1798638"/>
          <a:ext cx="35401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253800" progId="Equation.DSMT4">
                  <p:embed/>
                </p:oleObj>
              </mc:Choice>
              <mc:Fallback>
                <p:oleObj name="Equation" r:id="rId8" imgW="1663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80A4B60-EFE5-8BE0-FCBB-4BA3C6260F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05663" y="1798638"/>
                        <a:ext cx="354012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EB74A4-5CA5-2A4E-C17A-547645A6C0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533226"/>
              </p:ext>
            </p:extLst>
          </p:nvPr>
        </p:nvGraphicFramePr>
        <p:xfrm>
          <a:off x="7979364" y="2324326"/>
          <a:ext cx="12858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03040" progId="Equation.DSMT4">
                  <p:embed/>
                </p:oleObj>
              </mc:Choice>
              <mc:Fallback>
                <p:oleObj name="Equation" r:id="rId10" imgW="4824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5EB74A4-5CA5-2A4E-C17A-547645A6C0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79364" y="2324326"/>
                        <a:ext cx="12858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922459B-6869-FB64-096B-292AE63E02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57233"/>
              </p:ext>
            </p:extLst>
          </p:nvPr>
        </p:nvGraphicFramePr>
        <p:xfrm>
          <a:off x="1106579" y="3299462"/>
          <a:ext cx="58134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17640" imgH="253800" progId="Equation.DSMT4">
                  <p:embed/>
                </p:oleObj>
              </mc:Choice>
              <mc:Fallback>
                <p:oleObj name="Equation" r:id="rId12" imgW="27176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922459B-6869-FB64-096B-292AE63E02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06579" y="3299462"/>
                        <a:ext cx="581342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383F2E9-5B35-1EB3-E4C5-3C901964B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489294"/>
              </p:ext>
            </p:extLst>
          </p:nvPr>
        </p:nvGraphicFramePr>
        <p:xfrm>
          <a:off x="1106579" y="3885781"/>
          <a:ext cx="35321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960" imgH="253800" progId="Equation.DSMT4">
                  <p:embed/>
                </p:oleObj>
              </mc:Choice>
              <mc:Fallback>
                <p:oleObj name="Equation" r:id="rId14" imgW="16509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383F2E9-5B35-1EB3-E4C5-3C901964B1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06579" y="3885781"/>
                        <a:ext cx="3532188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9522977-DC2D-25D3-7DAC-E191FBE10C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254640"/>
              </p:ext>
            </p:extLst>
          </p:nvPr>
        </p:nvGraphicFramePr>
        <p:xfrm>
          <a:off x="7363414" y="3137537"/>
          <a:ext cx="3803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7680" imgH="330120" progId="Equation.DSMT4">
                  <p:embed/>
                </p:oleObj>
              </mc:Choice>
              <mc:Fallback>
                <p:oleObj name="Equation" r:id="rId16" imgW="1777680" imgH="3301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9522977-DC2D-25D3-7DAC-E191FBE10C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63414" y="3137537"/>
                        <a:ext cx="3803650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0845EA8-6C9B-4A00-3A20-3BAC2863C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597976"/>
              </p:ext>
            </p:extLst>
          </p:nvPr>
        </p:nvGraphicFramePr>
        <p:xfrm>
          <a:off x="7399338" y="3890041"/>
          <a:ext cx="157638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560" imgH="241200" progId="Equation.DSMT4">
                  <p:embed/>
                </p:oleObj>
              </mc:Choice>
              <mc:Fallback>
                <p:oleObj name="Equation" r:id="rId18" imgW="736560" imgH="241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0845EA8-6C9B-4A00-3A20-3BAC2863C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99338" y="3890041"/>
                        <a:ext cx="1576387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AE01D2-6E8F-9F4A-C0DB-002ADD5F7C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658933"/>
              </p:ext>
            </p:extLst>
          </p:nvPr>
        </p:nvGraphicFramePr>
        <p:xfrm>
          <a:off x="3771900" y="5173988"/>
          <a:ext cx="46482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71520" imgH="253800" progId="Equation.DSMT4">
                  <p:embed/>
                </p:oleObj>
              </mc:Choice>
              <mc:Fallback>
                <p:oleObj name="Equation" r:id="rId20" imgW="217152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2AE01D2-6E8F-9F4A-C0DB-002ADD5F7C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71900" y="5173988"/>
                        <a:ext cx="46482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561F03A-7BBC-E845-A416-CED6CE8BE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89519"/>
              </p:ext>
            </p:extLst>
          </p:nvPr>
        </p:nvGraphicFramePr>
        <p:xfrm>
          <a:off x="8420100" y="5102353"/>
          <a:ext cx="1502455" cy="613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177480" progId="Equation.DSMT4">
                  <p:embed/>
                </p:oleObj>
              </mc:Choice>
              <mc:Fallback>
                <p:oleObj name="Equation" r:id="rId22" imgW="4316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561F03A-7BBC-E845-A416-CED6CE8BE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420100" y="5102353"/>
                        <a:ext cx="1502455" cy="6133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9917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FD3C2-5264-BCB8-54BE-2F2C45B548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7649" y="171450"/>
            <a:ext cx="11458575" cy="885825"/>
          </a:xfrm>
        </p:spPr>
        <p:txBody>
          <a:bodyPr/>
          <a:lstStyle/>
          <a:p>
            <a:r>
              <a:rPr lang="en-US" dirty="0"/>
              <a:t>Suppose the mean temperature of an oven is 340 Fahrenheit, what is the mean temperature of the oven is Celsius?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D6F2A1-8643-3CFD-0A14-A4BF4A8E4644}"/>
              </a:ext>
            </a:extLst>
          </p:cNvPr>
          <p:cNvSpPr txBox="1">
            <a:spLocks/>
          </p:cNvSpPr>
          <p:nvPr/>
        </p:nvSpPr>
        <p:spPr bwMode="auto">
          <a:xfrm>
            <a:off x="247649" y="1176338"/>
            <a:ext cx="1138872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Rule #5:  When converting the units of measurement of a random variable using a linear equation, convert the mean using the same equation</a:t>
            </a:r>
          </a:p>
        </p:txBody>
      </p:sp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2B9B723A-947F-78E9-82EA-38460DFD6A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909974"/>
              </p:ext>
            </p:extLst>
          </p:nvPr>
        </p:nvGraphicFramePr>
        <p:xfrm>
          <a:off x="3818832" y="1956152"/>
          <a:ext cx="3354188" cy="977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393480" progId="Equation.DSMT4">
                  <p:embed/>
                </p:oleObj>
              </mc:Choice>
              <mc:Fallback>
                <p:oleObj name="Equation" r:id="rId4" imgW="1358640" imgH="39348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2B9B723A-947F-78E9-82EA-38460DFD6A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8832" y="1956152"/>
                        <a:ext cx="3354188" cy="977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2A8FA38F-DEE0-08DB-027B-72F2625CA7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453035"/>
              </p:ext>
            </p:extLst>
          </p:nvPr>
        </p:nvGraphicFramePr>
        <p:xfrm>
          <a:off x="360363" y="2201863"/>
          <a:ext cx="2819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03040" progId="Equation.DSMT4">
                  <p:embed/>
                </p:oleObj>
              </mc:Choice>
              <mc:Fallback>
                <p:oleObj name="Equation" r:id="rId6" imgW="1002960" imgH="20304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2A8FA38F-DEE0-08DB-027B-72F2625CA7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2201863"/>
                        <a:ext cx="28194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6244FBFA-501B-D3F0-8859-B0368F22C9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341598"/>
              </p:ext>
            </p:extLst>
          </p:nvPr>
        </p:nvGraphicFramePr>
        <p:xfrm>
          <a:off x="1092200" y="2759075"/>
          <a:ext cx="18129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228600" progId="Equation.DSMT4">
                  <p:embed/>
                </p:oleObj>
              </mc:Choice>
              <mc:Fallback>
                <p:oleObj name="Equation" r:id="rId8" imgW="79992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6244FBFA-501B-D3F0-8859-B0368F22C9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759075"/>
                        <a:ext cx="181292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9970F58-D2F3-B0D4-7B2F-947220435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615505"/>
              </p:ext>
            </p:extLst>
          </p:nvPr>
        </p:nvGraphicFramePr>
        <p:xfrm>
          <a:off x="4842570" y="2982912"/>
          <a:ext cx="233045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93480" progId="Equation.DSMT4">
                  <p:embed/>
                </p:oleObj>
              </mc:Choice>
              <mc:Fallback>
                <p:oleObj name="Equation" r:id="rId10" imgW="1028520" imgH="39348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9970F58-D2F3-B0D4-7B2F-947220435F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570" y="2982912"/>
                        <a:ext cx="233045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11C1F100-F8EC-FD3E-B00E-8744D25874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635964"/>
              </p:ext>
            </p:extLst>
          </p:nvPr>
        </p:nvGraphicFramePr>
        <p:xfrm>
          <a:off x="4842570" y="3952755"/>
          <a:ext cx="270351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760" imgH="393480" progId="Equation.DSMT4">
                  <p:embed/>
                </p:oleObj>
              </mc:Choice>
              <mc:Fallback>
                <p:oleObj name="Equation" r:id="rId12" imgW="1193760" imgH="393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11C1F100-F8EC-FD3E-B00E-8744D25874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570" y="3952755"/>
                        <a:ext cx="2703512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5C6B8340-2EEE-91E6-68FD-E97D9D8941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678319"/>
              </p:ext>
            </p:extLst>
          </p:nvPr>
        </p:nvGraphicFramePr>
        <p:xfrm>
          <a:off x="7546082" y="4197229"/>
          <a:ext cx="24447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177480" progId="Equation.DSMT4">
                  <p:embed/>
                </p:oleObj>
              </mc:Choice>
              <mc:Fallback>
                <p:oleObj name="Equation" r:id="rId14" imgW="1079280" imgH="17748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5C6B8340-2EEE-91E6-68FD-E97D9D8941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6082" y="4197229"/>
                        <a:ext cx="24447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F9AEA19-FB44-3364-F42A-BAEB4FD4F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167" y="3845597"/>
            <a:ext cx="3768824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Often when converting units, the linear equation will have a Y-intercept of zero.  </a:t>
            </a:r>
          </a:p>
        </p:txBody>
      </p: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3970D1B2-5180-FF0E-3259-9DF2BFF8D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148568"/>
              </p:ext>
            </p:extLst>
          </p:nvPr>
        </p:nvGraphicFramePr>
        <p:xfrm>
          <a:off x="342899" y="4952085"/>
          <a:ext cx="37115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38000" imgH="203040" progId="Equation.DSMT4">
                  <p:embed/>
                </p:oleObj>
              </mc:Choice>
              <mc:Fallback>
                <p:oleObj name="Equation" r:id="rId16" imgW="1638000" imgH="20304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3970D1B2-5180-FF0E-3259-9DF2BFF8D3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" y="4952085"/>
                        <a:ext cx="37115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CC412B9-00D9-831F-8916-EF5EB6138D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759179"/>
              </p:ext>
            </p:extLst>
          </p:nvPr>
        </p:nvGraphicFramePr>
        <p:xfrm>
          <a:off x="1020316" y="5430043"/>
          <a:ext cx="28606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241200" progId="Equation.DSMT4">
                  <p:embed/>
                </p:oleObj>
              </mc:Choice>
              <mc:Fallback>
                <p:oleObj name="Equation" r:id="rId18" imgW="1371600" imgH="241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CC412B9-00D9-831F-8916-EF5EB6138D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316" y="5430043"/>
                        <a:ext cx="286067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2365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163EDC-15F4-8F2E-B544-C706D5709DC3}"/>
              </a:ext>
            </a:extLst>
          </p:cNvPr>
          <p:cNvSpPr txBox="1">
            <a:spLocks/>
          </p:cNvSpPr>
          <p:nvPr/>
        </p:nvSpPr>
        <p:spPr bwMode="auto">
          <a:xfrm>
            <a:off x="247649" y="171450"/>
            <a:ext cx="114585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Suppose the mean temperature of an oven is 340 Fahrenheit with a standard deviation of 10Fahrenheit, what is the standard deviation of temperature change in Celsius?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EF8C71-1F5E-BD31-E280-981026E6E83A}"/>
              </a:ext>
            </a:extLst>
          </p:cNvPr>
          <p:cNvSpPr txBox="1">
            <a:spLocks/>
          </p:cNvSpPr>
          <p:nvPr/>
        </p:nvSpPr>
        <p:spPr bwMode="auto">
          <a:xfrm>
            <a:off x="174624" y="1522412"/>
            <a:ext cx="11842751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Rule #6:  When converting random variables using a linear equation, you can convert the standard deviation directly by multiplying the slope OR find the variance by multiplying by the (slope)</a:t>
            </a:r>
            <a:r>
              <a:rPr lang="en-US" altLang="en-US" baseline="30000" dirty="0"/>
              <a:t>2</a:t>
            </a:r>
          </a:p>
        </p:txBody>
      </p:sp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5E4D605A-400F-8B41-B32E-7EF468A00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4062"/>
              </p:ext>
            </p:extLst>
          </p:nvPr>
        </p:nvGraphicFramePr>
        <p:xfrm>
          <a:off x="646113" y="2874963"/>
          <a:ext cx="2819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203040" progId="Equation.DSMT4">
                  <p:embed/>
                </p:oleObj>
              </mc:Choice>
              <mc:Fallback>
                <p:oleObj name="Equation" r:id="rId4" imgW="1002960" imgH="20304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5E4D605A-400F-8B41-B32E-7EF468A00E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2874963"/>
                        <a:ext cx="28194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8CFE3CFC-2849-6A6B-32E4-8C04CFAD10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0295"/>
              </p:ext>
            </p:extLst>
          </p:nvPr>
        </p:nvGraphicFramePr>
        <p:xfrm>
          <a:off x="1468438" y="3533775"/>
          <a:ext cx="13811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228600" progId="Equation.DSMT4">
                  <p:embed/>
                </p:oleObj>
              </mc:Choice>
              <mc:Fallback>
                <p:oleObj name="Equation" r:id="rId6" imgW="609480" imgH="22860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8CFE3CFC-2849-6A6B-32E4-8C04CFAD1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533775"/>
                        <a:ext cx="138112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10ABEC31-1196-973D-6167-F69BB1593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461656"/>
              </p:ext>
            </p:extLst>
          </p:nvPr>
        </p:nvGraphicFramePr>
        <p:xfrm>
          <a:off x="1423988" y="4135438"/>
          <a:ext cx="14684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41200" progId="Equation.DSMT4">
                  <p:embed/>
                </p:oleObj>
              </mc:Choice>
              <mc:Fallback>
                <p:oleObj name="Equation" r:id="rId8" imgW="647640" imgH="2412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10ABEC31-1196-973D-6167-F69BB1593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4135438"/>
                        <a:ext cx="1468437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BDAE1F-81A9-1802-FCC3-0B74BAFEE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00" y="4893346"/>
            <a:ext cx="3848150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When converting standard deviations, only the “slope” is required.  You don’t need the “y-intercept”</a:t>
            </a:r>
          </a:p>
        </p:txBody>
      </p: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3B21D221-EE8B-DEB0-A525-7EC51A1FB1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741627"/>
              </p:ext>
            </p:extLst>
          </p:nvPr>
        </p:nvGraphicFramePr>
        <p:xfrm>
          <a:off x="5354839" y="2556110"/>
          <a:ext cx="3354188" cy="977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393480" progId="Equation.DSMT4">
                  <p:embed/>
                </p:oleObj>
              </mc:Choice>
              <mc:Fallback>
                <p:oleObj name="Equation" r:id="rId10" imgW="1358640" imgH="39348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3B21D221-EE8B-DEB0-A525-7EC51A1FB1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839" y="2556110"/>
                        <a:ext cx="3354188" cy="977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3D2DCECA-39F1-4ED0-4965-EBFFBA0E93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948804"/>
              </p:ext>
            </p:extLst>
          </p:nvPr>
        </p:nvGraphicFramePr>
        <p:xfrm>
          <a:off x="6194527" y="3561636"/>
          <a:ext cx="1674812" cy="627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228600" progId="Equation.DSMT4">
                  <p:embed/>
                </p:oleObj>
              </mc:Choice>
              <mc:Fallback>
                <p:oleObj name="Equation" r:id="rId12" imgW="609480" imgH="2286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3D2DCECA-39F1-4ED0-4965-EBFFBA0E93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527" y="3561636"/>
                        <a:ext cx="1674812" cy="6275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65E74E92-CC66-12D4-9075-54FA48A50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803817"/>
              </p:ext>
            </p:extLst>
          </p:nvPr>
        </p:nvGraphicFramePr>
        <p:xfrm>
          <a:off x="6194527" y="4254500"/>
          <a:ext cx="202247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393480" progId="Equation.DSMT4">
                  <p:embed/>
                </p:oleObj>
              </mc:Choice>
              <mc:Fallback>
                <p:oleObj name="Equation" r:id="rId14" imgW="736560" imgH="39348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65E74E92-CC66-12D4-9075-54FA48A50C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527" y="4254500"/>
                        <a:ext cx="2022475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89E2DCF4-9CFE-254A-D0D3-7CD39973B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822169"/>
              </p:ext>
            </p:extLst>
          </p:nvPr>
        </p:nvGraphicFramePr>
        <p:xfrm>
          <a:off x="6194527" y="5400879"/>
          <a:ext cx="14986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393480" progId="Equation.DSMT4">
                  <p:embed/>
                </p:oleObj>
              </mc:Choice>
              <mc:Fallback>
                <p:oleObj name="Equation" r:id="rId16" imgW="545760" imgH="39348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89E2DCF4-9CFE-254A-D0D3-7CD39973B4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527" y="5400879"/>
                        <a:ext cx="149860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0499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40A48-C9E7-FEAF-1D96-3666B70D75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6225" y="228600"/>
            <a:ext cx="9956800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Jim works as a salesman in a car dealership.  Each month he sells an average of 20 cars with a standard deviation of 3.5 cars.  He earns a commission of $300 per car plus a base salary of $1200 a month.  </a:t>
            </a:r>
          </a:p>
          <a:p>
            <a:pPr marL="0" indent="0">
              <a:buNone/>
            </a:pPr>
            <a:r>
              <a:rPr lang="en-US" dirty="0"/>
              <a:t>a) What is Jim’s mean monthly salary?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b) What is the standard deviation of Jim’s monthly salary?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c) Suppose Jim’s monthly salary is normally distributed.  What is the probability that Jim will earn between $6000 to $7800 this month?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215366D-D691-42C3-8F2C-BDE9376A12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329593"/>
              </p:ext>
            </p:extLst>
          </p:nvPr>
        </p:nvGraphicFramePr>
        <p:xfrm>
          <a:off x="6268964" y="1358537"/>
          <a:ext cx="2725176" cy="465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177480" progId="Equation.DSMT4">
                  <p:embed/>
                </p:oleObj>
              </mc:Choice>
              <mc:Fallback>
                <p:oleObj name="Equation" r:id="rId4" imgW="10411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215366D-D691-42C3-8F2C-BDE9376A12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68964" y="1358537"/>
                        <a:ext cx="2725176" cy="4652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91F7179-C5FE-97AF-F155-C2EB08BBEB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614688"/>
              </p:ext>
            </p:extLst>
          </p:nvPr>
        </p:nvGraphicFramePr>
        <p:xfrm>
          <a:off x="6096000" y="1902239"/>
          <a:ext cx="305911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228600" progId="Equation.DSMT4">
                  <p:embed/>
                </p:oleObj>
              </mc:Choice>
              <mc:Fallback>
                <p:oleObj name="Equation" r:id="rId6" imgW="11682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91F7179-C5FE-97AF-F155-C2EB08BBEB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96000" y="1902239"/>
                        <a:ext cx="3059113" cy="598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93F9A2F-3DE6-52D4-5F9F-5B00A6114A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688140"/>
              </p:ext>
            </p:extLst>
          </p:nvPr>
        </p:nvGraphicFramePr>
        <p:xfrm>
          <a:off x="9155113" y="1930387"/>
          <a:ext cx="12303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93F9A2F-3DE6-52D4-5F9F-5B00A6114A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155113" y="1930387"/>
                        <a:ext cx="1230312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3E09433-8956-171E-6DB0-025EBB8721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59689"/>
              </p:ext>
            </p:extLst>
          </p:nvPr>
        </p:nvGraphicFramePr>
        <p:xfrm>
          <a:off x="762000" y="3097212"/>
          <a:ext cx="23939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53800" progId="Equation.DSMT4">
                  <p:embed/>
                </p:oleObj>
              </mc:Choice>
              <mc:Fallback>
                <p:oleObj name="Equation" r:id="rId10" imgW="9144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3E09433-8956-171E-6DB0-025EBB8721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2000" y="3097212"/>
                        <a:ext cx="2393950" cy="66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4CB53EF-D436-AC3E-FB9A-8385B5506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103532"/>
              </p:ext>
            </p:extLst>
          </p:nvPr>
        </p:nvGraphicFramePr>
        <p:xfrm>
          <a:off x="3157576" y="3179012"/>
          <a:ext cx="11969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177480" progId="Equation.DSMT4">
                  <p:embed/>
                </p:oleObj>
              </mc:Choice>
              <mc:Fallback>
                <p:oleObj name="Equation" r:id="rId12" imgW="4572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4CB53EF-D436-AC3E-FB9A-8385B55063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57576" y="3179012"/>
                        <a:ext cx="1196975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41114D5-3617-08B3-57B0-612F097B93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629299"/>
              </p:ext>
            </p:extLst>
          </p:nvPr>
        </p:nvGraphicFramePr>
        <p:xfrm>
          <a:off x="552313" y="5037551"/>
          <a:ext cx="56181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45960" imgH="253800" progId="Equation.DSMT4">
                  <p:embed/>
                </p:oleObj>
              </mc:Choice>
              <mc:Fallback>
                <p:oleObj name="Equation" r:id="rId14" imgW="21459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41114D5-3617-08B3-57B0-612F097B93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52313" y="5037551"/>
                        <a:ext cx="5618163" cy="66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DD2771B-BBEE-E514-00A2-85E568BD3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41619"/>
              </p:ext>
            </p:extLst>
          </p:nvPr>
        </p:nvGraphicFramePr>
        <p:xfrm>
          <a:off x="2404948" y="5115868"/>
          <a:ext cx="9969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203040" progId="Equation.DSMT4">
                  <p:embed/>
                </p:oleObj>
              </mc:Choice>
              <mc:Fallback>
                <p:oleObj name="Equation" r:id="rId16" imgW="380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DD2771B-BBEE-E514-00A2-85E568BD3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04948" y="5115868"/>
                        <a:ext cx="99695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AFF9B62-3A56-E69E-8E49-24C90DC1F9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55895"/>
              </p:ext>
            </p:extLst>
          </p:nvPr>
        </p:nvGraphicFramePr>
        <p:xfrm>
          <a:off x="3361394" y="5115867"/>
          <a:ext cx="9969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203040" progId="Equation.DSMT4">
                  <p:embed/>
                </p:oleObj>
              </mc:Choice>
              <mc:Fallback>
                <p:oleObj name="Equation" r:id="rId18" imgW="3808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AFF9B62-3A56-E69E-8E49-24C90DC1F9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61394" y="5115867"/>
                        <a:ext cx="99695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8798C34-B75B-671B-0840-A879A4DAEE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842629"/>
              </p:ext>
            </p:extLst>
          </p:nvPr>
        </p:nvGraphicFramePr>
        <p:xfrm>
          <a:off x="4302893" y="5131477"/>
          <a:ext cx="93186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5320" imgH="177480" progId="Equation.DSMT4">
                  <p:embed/>
                </p:oleObj>
              </mc:Choice>
              <mc:Fallback>
                <p:oleObj name="Equation" r:id="rId20" imgW="3553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8798C34-B75B-671B-0840-A879A4DAEE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02893" y="5131477"/>
                        <a:ext cx="931863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881A87F-FF42-044A-3D93-364E14F1E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98357"/>
              </p:ext>
            </p:extLst>
          </p:nvPr>
        </p:nvGraphicFramePr>
        <p:xfrm>
          <a:off x="5090524" y="5111021"/>
          <a:ext cx="10318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93480" imgH="203040" progId="Equation.DSMT4">
                  <p:embed/>
                </p:oleObj>
              </mc:Choice>
              <mc:Fallback>
                <p:oleObj name="Equation" r:id="rId22" imgW="3934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881A87F-FF42-044A-3D93-364E14F1EB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090524" y="5111021"/>
                        <a:ext cx="103187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6115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B6DC-3E99-42A8-856F-2E233560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62" y="274638"/>
            <a:ext cx="8974138" cy="4635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Summary of what we have discussed so far: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F66939-1F57-6560-5260-7B68B9507C40}"/>
              </a:ext>
            </a:extLst>
          </p:cNvPr>
          <p:cNvSpPr txBox="1">
            <a:spLocks/>
          </p:cNvSpPr>
          <p:nvPr/>
        </p:nvSpPr>
        <p:spPr bwMode="auto">
          <a:xfrm>
            <a:off x="438422" y="5070204"/>
            <a:ext cx="8504237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endParaRPr lang="en-CA" altLang="en-US" sz="220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D6F4337-9154-5464-BB5A-A0CF101AC0CB}"/>
              </a:ext>
            </a:extLst>
          </p:cNvPr>
          <p:cNvSpPr txBox="1">
            <a:spLocks/>
          </p:cNvSpPr>
          <p:nvPr/>
        </p:nvSpPr>
        <p:spPr bwMode="auto">
          <a:xfrm>
            <a:off x="6818585" y="884782"/>
            <a:ext cx="291782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200"/>
              <a:t>Suppose “a”, “b” “c”, and “d” are just constants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466A5074-329E-5437-40F0-095FB2DDF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532991"/>
              </p:ext>
            </p:extLst>
          </p:nvPr>
        </p:nvGraphicFramePr>
        <p:xfrm>
          <a:off x="1359172" y="3716066"/>
          <a:ext cx="25336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228600" progId="Equation.DSMT4">
                  <p:embed/>
                </p:oleObj>
              </mc:Choice>
              <mc:Fallback>
                <p:oleObj name="Equation" r:id="rId4" imgW="111760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466A5074-329E-5437-40F0-095FB2DDF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9172" y="3716066"/>
                        <a:ext cx="25336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EB6EB7C-0B02-1E20-60D4-FFBE0E8CB0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484720"/>
              </p:ext>
            </p:extLst>
          </p:nvPr>
        </p:nvGraphicFramePr>
        <p:xfrm>
          <a:off x="1703660" y="4468541"/>
          <a:ext cx="26495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400" imgH="241300" progId="Equation.DSMT4">
                  <p:embed/>
                </p:oleObj>
              </mc:Choice>
              <mc:Fallback>
                <p:oleObj name="Equation" r:id="rId6" imgW="1168400" imgH="2413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AEB6EB7C-0B02-1E20-60D4-FFBE0E8CB0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60" y="4468541"/>
                        <a:ext cx="26495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10D61A1-CB76-4F79-B701-D9CADDA11C3C}"/>
              </a:ext>
            </a:extLst>
          </p:cNvPr>
          <p:cNvSpPr txBox="1"/>
          <p:nvPr/>
        </p:nvSpPr>
        <p:spPr>
          <a:xfrm>
            <a:off x="438422" y="3725591"/>
            <a:ext cx="9207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Mean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0149B6-4443-4FF4-A6A8-1AA92D03232A}"/>
              </a:ext>
            </a:extLst>
          </p:cNvPr>
          <p:cNvSpPr txBox="1"/>
          <p:nvPr/>
        </p:nvSpPr>
        <p:spPr>
          <a:xfrm>
            <a:off x="305072" y="4479653"/>
            <a:ext cx="1354138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Variance</a:t>
            </a:r>
          </a:p>
        </p:txBody>
      </p:sp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6FC3F1E8-AB31-87F4-917A-6F582C3234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026555"/>
              </p:ext>
            </p:extLst>
          </p:nvPr>
        </p:nvGraphicFramePr>
        <p:xfrm>
          <a:off x="501922" y="2939778"/>
          <a:ext cx="3495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600" imgH="203200" progId="Equation.DSMT4">
                  <p:embed/>
                </p:oleObj>
              </mc:Choice>
              <mc:Fallback>
                <p:oleObj name="Equation" r:id="rId8" imgW="1244600" imgH="2032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6FC3F1E8-AB31-87F4-917A-6F582C3234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22" y="2939778"/>
                        <a:ext cx="34956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2B1F729-F0F2-450D-80A2-E5A789C79F71}"/>
              </a:ext>
            </a:extLst>
          </p:cNvPr>
          <p:cNvSpPr txBox="1"/>
          <p:nvPr/>
        </p:nvSpPr>
        <p:spPr>
          <a:xfrm>
            <a:off x="260622" y="5206728"/>
            <a:ext cx="1530350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Standard Deviation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21696079-927C-1201-06FB-87A8F6F26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980011"/>
              </p:ext>
            </p:extLst>
          </p:nvPr>
        </p:nvGraphicFramePr>
        <p:xfrm>
          <a:off x="1694135" y="884782"/>
          <a:ext cx="47212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1896" imgH="177723" progId="Equation.DSMT4">
                  <p:embed/>
                </p:oleObj>
              </mc:Choice>
              <mc:Fallback>
                <p:oleObj name="Equation" r:id="rId10" imgW="2081896" imgH="177723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21696079-927C-1201-06FB-87A8F6F26D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35" y="884782"/>
                        <a:ext cx="47212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FDAAE99D-966E-F81B-A89B-6E49692DEB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754369"/>
              </p:ext>
            </p:extLst>
          </p:nvPr>
        </p:nvGraphicFramePr>
        <p:xfrm>
          <a:off x="1860822" y="1384530"/>
          <a:ext cx="46370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4700" imgH="241300" progId="Equation.DSMT4">
                  <p:embed/>
                </p:oleObj>
              </mc:Choice>
              <mc:Fallback>
                <p:oleObj name="Equation" r:id="rId12" imgW="2044700" imgH="24130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FDAAE99D-966E-F81B-A89B-6E49692DE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822" y="1384530"/>
                        <a:ext cx="4637088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A48D6E4A-6BE5-CAE3-F1AC-FD20AF7973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499828"/>
              </p:ext>
            </p:extLst>
          </p:nvPr>
        </p:nvGraphicFramePr>
        <p:xfrm>
          <a:off x="1513160" y="2004837"/>
          <a:ext cx="50990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47900" imgH="241300" progId="Equation.DSMT4">
                  <p:embed/>
                </p:oleObj>
              </mc:Choice>
              <mc:Fallback>
                <p:oleObj name="Equation" r:id="rId14" imgW="2247900" imgH="2413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A48D6E4A-6BE5-CAE3-F1AC-FD20AF7973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3160" y="2004837"/>
                        <a:ext cx="509905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3C077469-CD7A-348E-A6AC-F487636C63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334386"/>
              </p:ext>
            </p:extLst>
          </p:nvPr>
        </p:nvGraphicFramePr>
        <p:xfrm>
          <a:off x="1789385" y="5262291"/>
          <a:ext cx="293846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400" imgH="292100" progId="Equation.DSMT4">
                  <p:embed/>
                </p:oleObj>
              </mc:Choice>
              <mc:Fallback>
                <p:oleObj name="Equation" r:id="rId16" imgW="1295400" imgH="29210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3C077469-CD7A-348E-A6AC-F487636C63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385" y="5262291"/>
                        <a:ext cx="293846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8C28215-FF83-8A54-80A4-824F43BE9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6455" y="6002838"/>
            <a:ext cx="245427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/>
              <a:t>“X” “Y” &amp; “Z” must be independent!!!!</a:t>
            </a:r>
          </a:p>
        </p:txBody>
      </p:sp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B726D603-FA2D-E91C-B9A3-5B7DE7DB69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00808"/>
              </p:ext>
            </p:extLst>
          </p:nvPr>
        </p:nvGraphicFramePr>
        <p:xfrm>
          <a:off x="7390085" y="2896123"/>
          <a:ext cx="4113036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203040" progId="Equation.DSMT4">
                  <p:embed/>
                </p:oleObj>
              </mc:Choice>
              <mc:Fallback>
                <p:oleObj name="Equation" r:id="rId18" imgW="1625400" imgH="203040" progId="Equation.DSMT4">
                  <p:embed/>
                  <p:pic>
                    <p:nvPicPr>
                      <p:cNvPr id="18" name="Object 8">
                        <a:extLst>
                          <a:ext uri="{FF2B5EF4-FFF2-40B4-BE49-F238E27FC236}">
                            <a16:creationId xmlns:a16="http://schemas.microsoft.com/office/drawing/2014/main" id="{B726D603-FA2D-E91C-B9A3-5B7DE7DB69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0085" y="2896123"/>
                        <a:ext cx="4113036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0D568AAE-3925-56F6-EE46-7BE55CA55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013010"/>
              </p:ext>
            </p:extLst>
          </p:nvPr>
        </p:nvGraphicFramePr>
        <p:xfrm>
          <a:off x="7282680" y="3804172"/>
          <a:ext cx="350996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49080" imgH="241200" progId="Equation.DSMT4">
                  <p:embed/>
                </p:oleObj>
              </mc:Choice>
              <mc:Fallback>
                <p:oleObj name="Equation" r:id="rId20" imgW="1549080" imgH="24120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0D568AAE-3925-56F6-EE46-7BE55CA550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2680" y="3804172"/>
                        <a:ext cx="350996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A7329545-83A1-435C-815E-33DDB23EF983}"/>
              </a:ext>
            </a:extLst>
          </p:cNvPr>
          <p:cNvSpPr txBox="1"/>
          <p:nvPr/>
        </p:nvSpPr>
        <p:spPr>
          <a:xfrm>
            <a:off x="6217989" y="3865812"/>
            <a:ext cx="920750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Mean</a:t>
            </a:r>
          </a:p>
        </p:txBody>
      </p:sp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3ADD0224-E034-B62C-FB93-AC818C6D2D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743904"/>
              </p:ext>
            </p:extLst>
          </p:nvPr>
        </p:nvGraphicFramePr>
        <p:xfrm>
          <a:off x="7279504" y="4556125"/>
          <a:ext cx="35115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49080" imgH="253800" progId="Equation.DSMT4">
                  <p:embed/>
                </p:oleObj>
              </mc:Choice>
              <mc:Fallback>
                <p:oleObj name="Equation" r:id="rId22" imgW="1549080" imgH="2538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3ADD0224-E034-B62C-FB93-AC818C6D2D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9504" y="4556125"/>
                        <a:ext cx="351155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4965E28-FB8C-4BBD-8060-DB975B795085}"/>
              </a:ext>
            </a:extLst>
          </p:cNvPr>
          <p:cNvSpPr txBox="1"/>
          <p:nvPr/>
        </p:nvSpPr>
        <p:spPr>
          <a:xfrm>
            <a:off x="5995739" y="4618287"/>
            <a:ext cx="1566862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Variance</a:t>
            </a:r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D242CBB-AB0C-C593-49D2-6C401D5ED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12066"/>
              </p:ext>
            </p:extLst>
          </p:nvPr>
        </p:nvGraphicFramePr>
        <p:xfrm>
          <a:off x="7303544" y="5254625"/>
          <a:ext cx="37988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76160" imgH="304560" progId="Equation.DSMT4">
                  <p:embed/>
                </p:oleObj>
              </mc:Choice>
              <mc:Fallback>
                <p:oleObj name="Equation" r:id="rId24" imgW="1676160" imgH="30456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CD242CBB-AB0C-C593-49D2-6C401D5ED8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3544" y="5254625"/>
                        <a:ext cx="3798887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803308D0-93D4-4EA9-9923-3A64A54D9CF9}"/>
              </a:ext>
            </a:extLst>
          </p:cNvPr>
          <p:cNvSpPr txBox="1"/>
          <p:nvPr/>
        </p:nvSpPr>
        <p:spPr>
          <a:xfrm>
            <a:off x="6110039" y="5383462"/>
            <a:ext cx="156845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Std Dev:</a:t>
            </a:r>
          </a:p>
        </p:txBody>
      </p:sp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23B874F2-E245-3122-B8E8-12F03D37FA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297403"/>
              </p:ext>
            </p:extLst>
          </p:nvPr>
        </p:nvGraphicFramePr>
        <p:xfrm>
          <a:off x="1521097" y="3317603"/>
          <a:ext cx="12382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12447" imgH="253890" progId="Equation.DSMT4">
                  <p:embed/>
                </p:oleObj>
              </mc:Choice>
              <mc:Fallback>
                <p:oleObj name="Equation" r:id="rId26" imgW="812447" imgH="25389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23B874F2-E245-3122-B8E8-12F03D37FA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097" y="3317603"/>
                        <a:ext cx="12382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C773116A-A2D5-EBFC-6B53-D5AB2FC575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923999"/>
              </p:ext>
            </p:extLst>
          </p:nvPr>
        </p:nvGraphicFramePr>
        <p:xfrm>
          <a:off x="8822010" y="3528741"/>
          <a:ext cx="125888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25500" imgH="254000" progId="Equation.DSMT4">
                  <p:embed/>
                </p:oleObj>
              </mc:Choice>
              <mc:Fallback>
                <p:oleObj name="Equation" r:id="rId28" imgW="825500" imgH="254000" progId="Equation.DSMT4">
                  <p:embed/>
                  <p:pic>
                    <p:nvPicPr>
                      <p:cNvPr id="26" name="Object 8">
                        <a:extLst>
                          <a:ext uri="{FF2B5EF4-FFF2-40B4-BE49-F238E27FC236}">
                            <a16:creationId xmlns:a16="http://schemas.microsoft.com/office/drawing/2014/main" id="{C773116A-A2D5-EBFC-6B53-D5AB2FC575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2010" y="3528741"/>
                        <a:ext cx="125888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CF50D54-46D1-4834-BA5E-3D4E4E146C12}"/>
              </a:ext>
            </a:extLst>
          </p:cNvPr>
          <p:cNvCxnSpPr/>
          <p:nvPr/>
        </p:nvCxnSpPr>
        <p:spPr>
          <a:xfrm>
            <a:off x="5817938" y="2578237"/>
            <a:ext cx="0" cy="339248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2" grpId="0"/>
      <p:bldP spid="17" grpId="0"/>
      <p:bldP spid="20" grpId="0"/>
      <p:bldP spid="22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C6F493AD-F397-9192-23A8-13A48477F5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6388" y="101556"/>
            <a:ext cx="11086011" cy="128746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 dirty="0"/>
              <a:t>Given the random variables “x”, “y”, and “z” with the mean and stand dev., calculate the mean and std dev. for random variables “F” , “T” and “W”</a:t>
            </a:r>
          </a:p>
        </p:txBody>
      </p:sp>
      <p:pic>
        <p:nvPicPr>
          <p:cNvPr id="15363" name="Picture 5">
            <a:extLst>
              <a:ext uri="{FF2B5EF4-FFF2-40B4-BE49-F238E27FC236}">
                <a16:creationId xmlns:a16="http://schemas.microsoft.com/office/drawing/2014/main" id="{42BD2A91-4157-2FCA-07A6-11F7F14A6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163" y="1312863"/>
            <a:ext cx="2825750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4" name="Object 6">
            <a:extLst>
              <a:ext uri="{FF2B5EF4-FFF2-40B4-BE49-F238E27FC236}">
                <a16:creationId xmlns:a16="http://schemas.microsoft.com/office/drawing/2014/main" id="{9E7D4D54-66E6-7307-CCAF-FB0162308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938" y="1341438"/>
          <a:ext cx="22098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087" imgH="177723" progId="Equation.DSMT4">
                  <p:embed/>
                </p:oleObj>
              </mc:Choice>
              <mc:Fallback>
                <p:oleObj name="Equation" r:id="rId5" imgW="952087" imgH="177723" progId="Equation.DSMT4">
                  <p:embed/>
                  <p:pic>
                    <p:nvPicPr>
                      <p:cNvPr id="15364" name="Object 6">
                        <a:extLst>
                          <a:ext uri="{FF2B5EF4-FFF2-40B4-BE49-F238E27FC236}">
                            <a16:creationId xmlns:a16="http://schemas.microsoft.com/office/drawing/2014/main" id="{9E7D4D54-66E6-7307-CCAF-FB0162308B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1341438"/>
                        <a:ext cx="22098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7">
            <a:extLst>
              <a:ext uri="{FF2B5EF4-FFF2-40B4-BE49-F238E27FC236}">
                <a16:creationId xmlns:a16="http://schemas.microsoft.com/office/drawing/2014/main" id="{BBD6818E-9026-210F-3827-C07E536237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1288" y="1914525"/>
          <a:ext cx="147161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449" imgH="164957" progId="Equation.DSMT4">
                  <p:embed/>
                </p:oleObj>
              </mc:Choice>
              <mc:Fallback>
                <p:oleObj name="Equation" r:id="rId7" imgW="634449" imgH="164957" progId="Equation.DSMT4">
                  <p:embed/>
                  <p:pic>
                    <p:nvPicPr>
                      <p:cNvPr id="15365" name="Object 7">
                        <a:extLst>
                          <a:ext uri="{FF2B5EF4-FFF2-40B4-BE49-F238E27FC236}">
                            <a16:creationId xmlns:a16="http://schemas.microsoft.com/office/drawing/2014/main" id="{BBD6818E-9026-210F-3827-C07E536237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288" y="1914525"/>
                        <a:ext cx="147161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8">
            <a:extLst>
              <a:ext uri="{FF2B5EF4-FFF2-40B4-BE49-F238E27FC236}">
                <a16:creationId xmlns:a16="http://schemas.microsoft.com/office/drawing/2014/main" id="{FA97E64D-0590-A557-4E95-BD730490F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580652"/>
              </p:ext>
            </p:extLst>
          </p:nvPr>
        </p:nvGraphicFramePr>
        <p:xfrm>
          <a:off x="5101095" y="2465388"/>
          <a:ext cx="18843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177480" progId="Equation.DSMT4">
                  <p:embed/>
                </p:oleObj>
              </mc:Choice>
              <mc:Fallback>
                <p:oleObj name="Equation" r:id="rId9" imgW="812520" imgH="177480" progId="Equation.DSMT4">
                  <p:embed/>
                  <p:pic>
                    <p:nvPicPr>
                      <p:cNvPr id="15366" name="Object 8">
                        <a:extLst>
                          <a:ext uri="{FF2B5EF4-FFF2-40B4-BE49-F238E27FC236}">
                            <a16:creationId xmlns:a16="http://schemas.microsoft.com/office/drawing/2014/main" id="{FA97E64D-0590-A557-4E95-BD730490F9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1095" y="2465388"/>
                        <a:ext cx="1884362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9A843FD8-025D-5B54-C182-4AB7A6DA1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1312863"/>
          <a:ext cx="12588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25500" imgH="254000" progId="Equation.DSMT4">
                  <p:embed/>
                </p:oleObj>
              </mc:Choice>
              <mc:Fallback>
                <p:oleObj name="Equation" r:id="rId11" imgW="825500" imgH="254000" progId="Equation.DSMT4">
                  <p:embed/>
                  <p:pic>
                    <p:nvPicPr>
                      <p:cNvPr id="7" name="Object 8">
                        <a:extLst>
                          <a:ext uri="{FF2B5EF4-FFF2-40B4-BE49-F238E27FC236}">
                            <a16:creationId xmlns:a16="http://schemas.microsoft.com/office/drawing/2014/main" id="{9A843FD8-025D-5B54-C182-4AB7A6DA1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312863"/>
                        <a:ext cx="125888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164AE8BA-5FA1-3B3E-08D0-0CEC621A99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3600" y="1995488"/>
          <a:ext cx="12382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253890" progId="Equation.DSMT4">
                  <p:embed/>
                </p:oleObj>
              </mc:Choice>
              <mc:Fallback>
                <p:oleObj name="Equation" r:id="rId13" imgW="812447" imgH="253890" progId="Equation.DSMT4">
                  <p:embed/>
                  <p:pic>
                    <p:nvPicPr>
                      <p:cNvPr id="8" name="Object 8">
                        <a:extLst>
                          <a:ext uri="{FF2B5EF4-FFF2-40B4-BE49-F238E27FC236}">
                            <a16:creationId xmlns:a16="http://schemas.microsoft.com/office/drawing/2014/main" id="{164AE8BA-5FA1-3B3E-08D0-0CEC621A99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3600" y="1995488"/>
                        <a:ext cx="123825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ight Brace 1">
            <a:extLst>
              <a:ext uri="{FF2B5EF4-FFF2-40B4-BE49-F238E27FC236}">
                <a16:creationId xmlns:a16="http://schemas.microsoft.com/office/drawing/2014/main" id="{9C2456E0-DDAF-4AA5-B033-472CC4621288}"/>
              </a:ext>
            </a:extLst>
          </p:cNvPr>
          <p:cNvSpPr/>
          <p:nvPr/>
        </p:nvSpPr>
        <p:spPr>
          <a:xfrm>
            <a:off x="6692900" y="1870075"/>
            <a:ext cx="266700" cy="1008063"/>
          </a:xfrm>
          <a:prstGeom prst="rightBrace">
            <a:avLst>
              <a:gd name="adj1" fmla="val 60965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2E404E3-1D57-4A20-3988-F257F14EB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0" y="2384425"/>
            <a:ext cx="3403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Random variables “Y” &amp; “Z” must be independent!!!!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CBE0B3C-6041-E8D4-4667-0C62E881E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8700" y="3128963"/>
            <a:ext cx="1912938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Random variable F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1197ACE-B98D-7665-2BF9-C49B63504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588" y="3073400"/>
            <a:ext cx="191293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Random variable 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DE99103-DD83-21EB-C6DF-AD6C9ABCD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5" y="3128963"/>
            <a:ext cx="19129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Random variable W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AEA6ED9-0729-3E25-E08A-73F23116A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70350"/>
            <a:ext cx="1189038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Mean:</a:t>
            </a:r>
          </a:p>
        </p:txBody>
      </p:sp>
      <p:graphicFrame>
        <p:nvGraphicFramePr>
          <p:cNvPr id="17" name="Object 22">
            <a:extLst>
              <a:ext uri="{FF2B5EF4-FFF2-40B4-BE49-F238E27FC236}">
                <a16:creationId xmlns:a16="http://schemas.microsoft.com/office/drawing/2014/main" id="{C24CB564-729A-9822-7E63-503530713F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3825" y="4060825"/>
          <a:ext cx="20923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55700" imgH="431800" progId="Equation.DSMT4">
                  <p:embed/>
                </p:oleObj>
              </mc:Choice>
              <mc:Fallback>
                <p:oleObj name="Equation" r:id="rId15" imgW="1155700" imgH="431800" progId="Equation.DSMT4">
                  <p:embed/>
                  <p:pic>
                    <p:nvPicPr>
                      <p:cNvPr id="17" name="Object 22">
                        <a:extLst>
                          <a:ext uri="{FF2B5EF4-FFF2-40B4-BE49-F238E27FC236}">
                            <a16:creationId xmlns:a16="http://schemas.microsoft.com/office/drawing/2014/main" id="{C24CB564-729A-9822-7E63-503530713F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25" y="4060825"/>
                        <a:ext cx="209232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7A4010A-3BEF-D1E7-B96C-5F6018D1C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5062538"/>
            <a:ext cx="11890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Var:</a:t>
            </a:r>
          </a:p>
        </p:txBody>
      </p:sp>
      <p:graphicFrame>
        <p:nvGraphicFramePr>
          <p:cNvPr id="19" name="Object 22">
            <a:extLst>
              <a:ext uri="{FF2B5EF4-FFF2-40B4-BE49-F238E27FC236}">
                <a16:creationId xmlns:a16="http://schemas.microsoft.com/office/drawing/2014/main" id="{5B3C6F70-1846-B51F-865C-3E60B0297B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94275"/>
          <a:ext cx="179387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90170" imgH="482391" progId="Equation.DSMT4">
                  <p:embed/>
                </p:oleObj>
              </mc:Choice>
              <mc:Fallback>
                <p:oleObj name="Equation" r:id="rId17" imgW="990170" imgH="482391" progId="Equation.DSMT4">
                  <p:embed/>
                  <p:pic>
                    <p:nvPicPr>
                      <p:cNvPr id="19" name="Object 22">
                        <a:extLst>
                          <a:ext uri="{FF2B5EF4-FFF2-40B4-BE49-F238E27FC236}">
                            <a16:creationId xmlns:a16="http://schemas.microsoft.com/office/drawing/2014/main" id="{5B3C6F70-1846-B51F-865C-3E60B0297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94275"/>
                        <a:ext cx="179387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9CA0AD4-4E1E-B2AD-5DC6-1049FAEC5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5937250"/>
            <a:ext cx="11890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Std Dev:</a:t>
            </a:r>
          </a:p>
        </p:txBody>
      </p:sp>
      <p:graphicFrame>
        <p:nvGraphicFramePr>
          <p:cNvPr id="21" name="Object 22">
            <a:extLst>
              <a:ext uri="{FF2B5EF4-FFF2-40B4-BE49-F238E27FC236}">
                <a16:creationId xmlns:a16="http://schemas.microsoft.com/office/drawing/2014/main" id="{88AA308F-87F4-EE1B-7231-DA3C31828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5100" y="5934075"/>
          <a:ext cx="156368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63225" imgH="457002" progId="Equation.DSMT4">
                  <p:embed/>
                </p:oleObj>
              </mc:Choice>
              <mc:Fallback>
                <p:oleObj name="Equation" r:id="rId19" imgW="863225" imgH="457002" progId="Equation.DSMT4">
                  <p:embed/>
                  <p:pic>
                    <p:nvPicPr>
                      <p:cNvPr id="21" name="Object 22">
                        <a:extLst>
                          <a:ext uri="{FF2B5EF4-FFF2-40B4-BE49-F238E27FC236}">
                            <a16:creationId xmlns:a16="http://schemas.microsoft.com/office/drawing/2014/main" id="{88AA308F-87F4-EE1B-7231-DA3C31828D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5934075"/>
                        <a:ext cx="1563688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>
            <a:extLst>
              <a:ext uri="{FF2B5EF4-FFF2-40B4-BE49-F238E27FC236}">
                <a16:creationId xmlns:a16="http://schemas.microsoft.com/office/drawing/2014/main" id="{35B350E9-2285-3290-3408-1CC516A90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4950" y="4025900"/>
          <a:ext cx="1357313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8975" imgH="431613" progId="Equation.DSMT4">
                  <p:embed/>
                </p:oleObj>
              </mc:Choice>
              <mc:Fallback>
                <p:oleObj name="Equation" r:id="rId21" imgW="748975" imgH="431613" progId="Equation.DSMT4">
                  <p:embed/>
                  <p:pic>
                    <p:nvPicPr>
                      <p:cNvPr id="22" name="Object 22">
                        <a:extLst>
                          <a:ext uri="{FF2B5EF4-FFF2-40B4-BE49-F238E27FC236}">
                            <a16:creationId xmlns:a16="http://schemas.microsoft.com/office/drawing/2014/main" id="{35B350E9-2285-3290-3408-1CC516A90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4025900"/>
                        <a:ext cx="1357313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36F51B7-4767-431A-041A-66240280C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1300" y="4889500"/>
          <a:ext cx="179387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90170" imgH="431613" progId="Equation.DSMT4">
                  <p:embed/>
                </p:oleObj>
              </mc:Choice>
              <mc:Fallback>
                <p:oleObj name="Equation" r:id="rId23" imgW="990170" imgH="431613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36F51B7-4767-431A-041A-66240280C8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89500"/>
                        <a:ext cx="179387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D474A2E7-B695-80EA-86E1-D8CCDD9091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5575" y="5824538"/>
          <a:ext cx="2024063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17600" imgH="457200" progId="Equation.DSMT4">
                  <p:embed/>
                </p:oleObj>
              </mc:Choice>
              <mc:Fallback>
                <p:oleObj name="Equation" r:id="rId25" imgW="1117600" imgH="4572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D474A2E7-B695-80EA-86E1-D8CCDD9091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5824538"/>
                        <a:ext cx="2024063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>
            <a:extLst>
              <a:ext uri="{FF2B5EF4-FFF2-40B4-BE49-F238E27FC236}">
                <a16:creationId xmlns:a16="http://schemas.microsoft.com/office/drawing/2014/main" id="{0F69A986-3AAA-2672-44F6-AE900AE20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38677"/>
              </p:ext>
            </p:extLst>
          </p:nvPr>
        </p:nvGraphicFramePr>
        <p:xfrm>
          <a:off x="7779477" y="3914182"/>
          <a:ext cx="19558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79280" imgH="431640" progId="Equation.DSMT4">
                  <p:embed/>
                </p:oleObj>
              </mc:Choice>
              <mc:Fallback>
                <p:oleObj name="Equation" r:id="rId27" imgW="1079280" imgH="431640" progId="Equation.DSMT4">
                  <p:embed/>
                  <p:pic>
                    <p:nvPicPr>
                      <p:cNvPr id="25" name="Object 22">
                        <a:extLst>
                          <a:ext uri="{FF2B5EF4-FFF2-40B4-BE49-F238E27FC236}">
                            <a16:creationId xmlns:a16="http://schemas.microsoft.com/office/drawing/2014/main" id="{0F69A986-3AAA-2672-44F6-AE900AE20A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477" y="3914182"/>
                        <a:ext cx="195580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FC28269-6677-F903-877B-67D8519F14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435495"/>
              </p:ext>
            </p:extLst>
          </p:nvPr>
        </p:nvGraphicFramePr>
        <p:xfrm>
          <a:off x="7809051" y="4792709"/>
          <a:ext cx="278447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36480" imgH="482400" progId="Equation.DSMT4">
                  <p:embed/>
                </p:oleObj>
              </mc:Choice>
              <mc:Fallback>
                <p:oleObj name="Equation" r:id="rId29" imgW="1536480" imgH="4824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FC28269-6677-F903-877B-67D8519F14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9051" y="4792709"/>
                        <a:ext cx="278447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A119A79-7BA4-4D04-B979-C01ABEF67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045756"/>
              </p:ext>
            </p:extLst>
          </p:nvPr>
        </p:nvGraphicFramePr>
        <p:xfrm>
          <a:off x="7586663" y="5722938"/>
          <a:ext cx="278447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36480" imgH="533160" progId="Equation.DSMT4">
                  <p:embed/>
                </p:oleObj>
              </mc:Choice>
              <mc:Fallback>
                <p:oleObj name="Equation" r:id="rId31" imgW="1536480" imgH="533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A119A79-7BA4-4D04-B979-C01ABEF67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6663" y="5722938"/>
                        <a:ext cx="2784475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3" grpId="0"/>
      <p:bldP spid="14" grpId="0"/>
      <p:bldP spid="15" grpId="0"/>
      <p:bldP spid="16" grpId="0"/>
      <p:bldP spid="18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E9D61B-A89E-D130-73DB-CE2EB2CB6DA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4170" y="215537"/>
                <a:ext cx="11747862" cy="223746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Let “X” be a random variable for the mass (</a:t>
                </a:r>
                <a:r>
                  <a:rPr lang="en-US" dirty="0" err="1"/>
                  <a:t>lbs</a:t>
                </a:r>
                <a:r>
                  <a:rPr lang="en-US" dirty="0"/>
                  <a:t>) of a bag of nuts sold at a store,  where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  Let  “Y” be a random variable for the mass (</a:t>
                </a:r>
                <a:r>
                  <a:rPr lang="en-US" dirty="0" err="1"/>
                  <a:t>lbs</a:t>
                </a:r>
                <a:r>
                  <a:rPr lang="en-US" dirty="0"/>
                  <a:t>) of a bag chocolate sold at the same store,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.  Suppose both R.V. are independent and normally distributed, what is the mean and variance for the distribution in weight of 3 bags of nuts and 4 bags of chocolate?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E9D61B-A89E-D130-73DB-CE2EB2CB6D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4170" y="215537"/>
                <a:ext cx="11747862" cy="2237465"/>
              </a:xfrm>
              <a:blipFill>
                <a:blip r:embed="rId2"/>
                <a:stretch>
                  <a:fillRect l="-830" t="-2180" r="-1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3DC680-4371-D5F0-4BB4-C257BFA564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700059"/>
              </p:ext>
            </p:extLst>
          </p:nvPr>
        </p:nvGraphicFramePr>
        <p:xfrm>
          <a:off x="438150" y="2465388"/>
          <a:ext cx="2697163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406080" progId="Equation.DSMT4">
                  <p:embed/>
                </p:oleObj>
              </mc:Choice>
              <mc:Fallback>
                <p:oleObj name="Equation" r:id="rId3" imgW="1143000" imgH="406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C3DC680-4371-D5F0-4BB4-C257BFA564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8150" y="2465388"/>
                        <a:ext cx="2697163" cy="963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2FA1CF0-AB7A-629B-751C-D4D4D049B7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113231"/>
              </p:ext>
            </p:extLst>
          </p:nvPr>
        </p:nvGraphicFramePr>
        <p:xfrm>
          <a:off x="504825" y="3691528"/>
          <a:ext cx="29083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406080" progId="Equation.DSMT4">
                  <p:embed/>
                </p:oleObj>
              </mc:Choice>
              <mc:Fallback>
                <p:oleObj name="Equation" r:id="rId5" imgW="1231560" imgH="406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2FA1CF0-AB7A-629B-751C-D4D4D049B7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825" y="3691528"/>
                        <a:ext cx="2908300" cy="96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0800CF2-181E-AB31-3B20-52AD5DD338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108034"/>
              </p:ext>
            </p:extLst>
          </p:nvPr>
        </p:nvGraphicFramePr>
        <p:xfrm>
          <a:off x="3975555" y="2453002"/>
          <a:ext cx="288131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18960" imgH="406080" progId="Equation.DSMT4">
                  <p:embed/>
                </p:oleObj>
              </mc:Choice>
              <mc:Fallback>
                <p:oleObj name="Equation" r:id="rId7" imgW="1218960" imgH="4060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0800CF2-181E-AB31-3B20-52AD5DD338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75555" y="2453002"/>
                        <a:ext cx="2881313" cy="96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B4E5A15-BEDA-54BE-67D9-B36E40FC7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767233"/>
              </p:ext>
            </p:extLst>
          </p:nvPr>
        </p:nvGraphicFramePr>
        <p:xfrm>
          <a:off x="4002632" y="3769906"/>
          <a:ext cx="3059112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5280" imgH="406080" progId="Equation.DSMT4">
                  <p:embed/>
                </p:oleObj>
              </mc:Choice>
              <mc:Fallback>
                <p:oleObj name="Equation" r:id="rId9" imgW="1295280" imgH="406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B4E5A15-BEDA-54BE-67D9-B36E40FC76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02632" y="3769906"/>
                        <a:ext cx="3059112" cy="96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5545EAD-FBD0-3784-6A6B-7FBBCF4533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185099"/>
              </p:ext>
            </p:extLst>
          </p:nvPr>
        </p:nvGraphicFramePr>
        <p:xfrm>
          <a:off x="8248650" y="2531380"/>
          <a:ext cx="305911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95280" imgH="406080" progId="Equation.DSMT4">
                  <p:embed/>
                </p:oleObj>
              </mc:Choice>
              <mc:Fallback>
                <p:oleObj name="Equation" r:id="rId11" imgW="1295280" imgH="4060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5545EAD-FBD0-3784-6A6B-7FBBCF4533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48650" y="2531380"/>
                        <a:ext cx="3059113" cy="96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9277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716C46E-80F8-9DC1-E153-4C52E47AACD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95943" y="137159"/>
                <a:ext cx="11734800" cy="2336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 panose="05000000000000000000" pitchFamily="2" charset="2"/>
                  <a:buNone/>
                </a:pPr>
                <a:r>
                  <a:rPr lang="en-US" dirty="0"/>
                  <a:t>Ex: Let “X” be a random variable for the mass of a bag of nuts sold at a store,  where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  Let  “Y” be a random variable for the mass of chocolate bars sold at the same store,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.  Both R.V. are independent and normally distributed.  Suppose you earn $3 for each pound of nuts and $2 for each pound of chocolate, what is the standard deviation for the distribution in how much you will earn selling 1 bag of nuts and 1 bag of chocolate?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716C46E-80F8-9DC1-E153-4C52E47AA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5943" y="137159"/>
                <a:ext cx="11734800" cy="2336075"/>
              </a:xfrm>
              <a:prstGeom prst="rect">
                <a:avLst/>
              </a:prstGeom>
              <a:blipFill>
                <a:blip r:embed="rId2"/>
                <a:stretch>
                  <a:fillRect l="-779" t="-1823" r="-416" b="-36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54985F-3704-1426-4F35-4C97F17F9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47115"/>
              </p:ext>
            </p:extLst>
          </p:nvPr>
        </p:nvGraphicFramePr>
        <p:xfrm>
          <a:off x="274638" y="2611528"/>
          <a:ext cx="3027362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253800" progId="Equation.DSMT4">
                  <p:embed/>
                </p:oleObj>
              </mc:Choice>
              <mc:Fallback>
                <p:oleObj name="Equation" r:id="rId3" imgW="12826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454985F-3704-1426-4F35-4C97F17F94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638" y="2611528"/>
                        <a:ext cx="3027362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AEE0EA-E37B-DAD4-CFAB-BCA46C9D6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667047"/>
              </p:ext>
            </p:extLst>
          </p:nvPr>
        </p:nvGraphicFramePr>
        <p:xfrm>
          <a:off x="274638" y="3498487"/>
          <a:ext cx="326707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266400" progId="Equation.DSMT4">
                  <p:embed/>
                </p:oleObj>
              </mc:Choice>
              <mc:Fallback>
                <p:oleObj name="Equation" r:id="rId5" imgW="138420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AEE0EA-E37B-DAD4-CFAB-BCA46C9D60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4638" y="3498487"/>
                        <a:ext cx="3267075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1D188EA-D61E-0618-04E2-F51B318103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38001"/>
              </p:ext>
            </p:extLst>
          </p:nvPr>
        </p:nvGraphicFramePr>
        <p:xfrm>
          <a:off x="4039054" y="2521041"/>
          <a:ext cx="356711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280" imgH="291960" progId="Equation.DSMT4">
                  <p:embed/>
                </p:oleObj>
              </mc:Choice>
              <mc:Fallback>
                <p:oleObj name="Equation" r:id="rId7" imgW="151128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1D188EA-D61E-0618-04E2-F51B318103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39054" y="2521041"/>
                        <a:ext cx="3567113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67761B5-59A5-1036-7F48-F3FD5475C4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473730"/>
              </p:ext>
            </p:extLst>
          </p:nvPr>
        </p:nvGraphicFramePr>
        <p:xfrm>
          <a:off x="4039054" y="3433854"/>
          <a:ext cx="377666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67761B5-59A5-1036-7F48-F3FD5475C4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39054" y="3433854"/>
                        <a:ext cx="3776663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BC239EB-B4D3-E049-638B-9A1C8AA20A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317560"/>
              </p:ext>
            </p:extLst>
          </p:nvPr>
        </p:nvGraphicFramePr>
        <p:xfrm>
          <a:off x="8123831" y="2503488"/>
          <a:ext cx="3417888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47560" imgH="266400" progId="Equation.DSMT4">
                  <p:embed/>
                </p:oleObj>
              </mc:Choice>
              <mc:Fallback>
                <p:oleObj name="Equation" r:id="rId11" imgW="1447560" imgH="266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BC239EB-B4D3-E049-638B-9A1C8AA20A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123831" y="2503488"/>
                        <a:ext cx="3417888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DBF04BE-BD4F-1941-C0FE-F8B5CE397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094139"/>
              </p:ext>
            </p:extLst>
          </p:nvPr>
        </p:nvGraphicFramePr>
        <p:xfrm>
          <a:off x="8080331" y="3451181"/>
          <a:ext cx="36877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62040" imgH="291960" progId="Equation.DSMT4">
                  <p:embed/>
                </p:oleObj>
              </mc:Choice>
              <mc:Fallback>
                <p:oleObj name="Equation" r:id="rId13" imgW="1562040" imgH="2919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DBF04BE-BD4F-1941-C0FE-F8B5CE397B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080331" y="3451181"/>
                        <a:ext cx="3687762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266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FB06F-2178-4F93-B7F8-AD4725A51F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1138" y="87313"/>
            <a:ext cx="11439525" cy="10858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CA" sz="2100" dirty="0"/>
              <a:t>EX: Suppose the mean weight of an egg is 20g with a std. dev. of 2.3g, and the mean weight of a basket is 5lbs with a std dev. of 1.2lbs.  What is the mean weight and std dev. of one basket with 12eggs?</a:t>
            </a:r>
          </a:p>
          <a:p>
            <a:pPr>
              <a:defRPr/>
            </a:pPr>
            <a:endParaRPr lang="en-CA" sz="21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8D5076-F5B7-75C2-915B-2752A842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1163638"/>
            <a:ext cx="63992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Let’s start with finding the mean and std dev. Of the distribution for 12 eggs: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F43D08-5CE9-B2CB-6FE1-DB5A6511C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916113"/>
            <a:ext cx="67738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mean weight for the distribution of one egg is 20g.  So the mean for the distribution of 12 eggs will be: 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BF6713B-D15A-06A0-289F-898D3A44A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9888" y="1095375"/>
          <a:ext cx="34194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800" imgH="241300" progId="Equation.DSMT4">
                  <p:embed/>
                </p:oleObj>
              </mc:Choice>
              <mc:Fallback>
                <p:oleObj name="Equation" r:id="rId4" imgW="1955800" imgH="2413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8BF6713B-D15A-06A0-289F-898D3A44A4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8" y="1095375"/>
                        <a:ext cx="34194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94F1E71-A85E-5382-D477-17D323781C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9888" y="1598613"/>
          <a:ext cx="18875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032" imgH="253890" progId="Equation.DSMT4">
                  <p:embed/>
                </p:oleObj>
              </mc:Choice>
              <mc:Fallback>
                <p:oleObj name="Equation" r:id="rId6" imgW="1079032" imgH="25389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E94F1E71-A85E-5382-D477-17D323781C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8" y="1598613"/>
                        <a:ext cx="188753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1B276B5E-74EE-D437-C51D-E4ED60DA8C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7425" y="1617663"/>
          <a:ext cx="113823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4870" imgH="203024" progId="Equation.DSMT4">
                  <p:embed/>
                </p:oleObj>
              </mc:Choice>
              <mc:Fallback>
                <p:oleObj name="Equation" r:id="rId8" imgW="494870" imgH="203024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1B276B5E-74EE-D437-C51D-E4ED60DA8C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7425" y="1617663"/>
                        <a:ext cx="1138238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2EA4D3-53CB-6750-D005-51AB62A58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795588"/>
            <a:ext cx="552926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std dev. for the distribution of weights for 12 eggs will be: 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8A26BAFE-BE2B-A958-4F00-778A247D4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7038" y="2187575"/>
          <a:ext cx="34194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300" imgH="304800" progId="Equation.DSMT4">
                  <p:embed/>
                </p:oleObj>
              </mc:Choice>
              <mc:Fallback>
                <p:oleObj name="Equation" r:id="rId10" imgW="2019300" imgH="3048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8A26BAFE-BE2B-A958-4F00-778A247D4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038" y="2187575"/>
                        <a:ext cx="34194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23CE838E-5967-5EA9-C3F6-2F967F0BD5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3388" y="2773363"/>
          <a:ext cx="18510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726" imgH="304668" progId="Equation.DSMT4">
                  <p:embed/>
                </p:oleObj>
              </mc:Choice>
              <mc:Fallback>
                <p:oleObj name="Equation" r:id="rId12" imgW="1091726" imgH="304668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23CE838E-5967-5EA9-C3F6-2F967F0BD5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2773363"/>
                        <a:ext cx="185102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A5847569-AD2A-A6C0-02FE-CDDE3E3AD2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4413" y="2838450"/>
          <a:ext cx="12493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280" imgH="266584" progId="Equation.DSMT4">
                  <p:embed/>
                </p:oleObj>
              </mc:Choice>
              <mc:Fallback>
                <p:oleObj name="Equation" r:id="rId14" imgW="736280" imgH="266584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A5847569-AD2A-A6C0-02FE-CDDE3E3AD2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4413" y="2838450"/>
                        <a:ext cx="12493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5E4C568-CB00-7415-F54E-5519136BF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3535363"/>
            <a:ext cx="63436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Next we need to convert the weight of the basket from lbs to grams</a:t>
            </a:r>
          </a:p>
        </p:txBody>
      </p:sp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5756133E-15E6-00F5-6FCD-FF2114034B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924198"/>
              </p:ext>
            </p:extLst>
          </p:nvPr>
        </p:nvGraphicFramePr>
        <p:xfrm>
          <a:off x="6691313" y="3475038"/>
          <a:ext cx="238918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09088" imgH="177723" progId="Equation.DSMT4">
                  <p:embed/>
                </p:oleObj>
              </mc:Choice>
              <mc:Fallback>
                <p:oleObj name="Equation" r:id="rId16" imgW="1409088" imgH="177723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5756133E-15E6-00F5-6FCD-FF2114034B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3475038"/>
                        <a:ext cx="2389187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B130E0E9-9C94-3D8F-AFE6-635CF8244C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3175" y="3916363"/>
          <a:ext cx="26860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36033" imgH="266584" progId="Equation.DSMT4">
                  <p:embed/>
                </p:oleObj>
              </mc:Choice>
              <mc:Fallback>
                <p:oleObj name="Equation" r:id="rId18" imgW="1536033" imgH="266584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B130E0E9-9C94-3D8F-AFE6-635CF8244C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175" y="3916363"/>
                        <a:ext cx="26860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2AFCF8AA-0376-017B-214E-42A20988D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9450" y="4410075"/>
          <a:ext cx="17097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77476" imgH="253890" progId="Equation.DSMT4">
                  <p:embed/>
                </p:oleObj>
              </mc:Choice>
              <mc:Fallback>
                <p:oleObj name="Equation" r:id="rId20" imgW="977476" imgH="25389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2AFCF8AA-0376-017B-214E-42A20988D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450" y="4410075"/>
                        <a:ext cx="170973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C9D14AB5-4621-1FFA-D729-FA4F200E7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39188" y="4454525"/>
          <a:ext cx="13319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669" imgH="203112" progId="Equation.DSMT4">
                  <p:embed/>
                </p:oleObj>
              </mc:Choice>
              <mc:Fallback>
                <p:oleObj name="Equation" r:id="rId22" imgW="761669" imgH="203112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C9D14AB5-4621-1FFA-D729-FA4F200E7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9188" y="4454525"/>
                        <a:ext cx="13319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8DB0E42D-FD4A-EAA0-2428-83DE46B775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3538" y="4181475"/>
          <a:ext cx="26241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48728" imgH="266584" progId="Equation.DSMT4">
                  <p:embed/>
                </p:oleObj>
              </mc:Choice>
              <mc:Fallback>
                <p:oleObj name="Equation" r:id="rId24" imgW="1548728" imgH="266584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8DB0E42D-FD4A-EAA0-2428-83DE46B77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4181475"/>
                        <a:ext cx="262413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FF0BCF73-2D91-BED0-8F95-EAA1FBB136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7963" y="4672013"/>
          <a:ext cx="184943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91726" imgH="253890" progId="Equation.DSMT4">
                  <p:embed/>
                </p:oleObj>
              </mc:Choice>
              <mc:Fallback>
                <p:oleObj name="Equation" r:id="rId26" imgW="1091726" imgH="25389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FF0BCF73-2D91-BED0-8F95-EAA1FBB13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4672013"/>
                        <a:ext cx="1849437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C94FD3AB-2A90-0092-432F-F0C3B6694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5650" y="4722813"/>
          <a:ext cx="12477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36600" imgH="203200" progId="Equation.DSMT4">
                  <p:embed/>
                </p:oleObj>
              </mc:Choice>
              <mc:Fallback>
                <p:oleObj name="Equation" r:id="rId28" imgW="736600" imgH="2032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C94FD3AB-2A90-0092-432F-F0C3B6694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4722813"/>
                        <a:ext cx="12477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41A0728-FF50-353C-E755-28EA11D0C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3" y="5151438"/>
            <a:ext cx="5876925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Now get the mean and weight for everything: basket + 12 eggs:</a:t>
            </a:r>
          </a:p>
        </p:txBody>
      </p:sp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969F4EC3-3F74-58B5-5A27-FDB5401925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0688" y="5791200"/>
          <a:ext cx="42640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38400" imgH="254000" progId="Equation.DSMT4">
                  <p:embed/>
                </p:oleObj>
              </mc:Choice>
              <mc:Fallback>
                <p:oleObj name="Equation" r:id="rId30" imgW="2438400" imgH="25400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969F4EC3-3F74-58B5-5A27-FDB5401925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5791200"/>
                        <a:ext cx="42640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0D79CBB7-455D-6581-7092-946B9B0A8B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8575" y="6343650"/>
          <a:ext cx="17986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28254" imgH="177723" progId="Equation.DSMT4">
                  <p:embed/>
                </p:oleObj>
              </mc:Choice>
              <mc:Fallback>
                <p:oleObj name="Equation" r:id="rId32" imgW="1028254" imgH="177723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0D79CBB7-455D-6581-7092-946B9B0A8B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5" y="6343650"/>
                        <a:ext cx="17986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88880176-26CC-A10E-144E-6819E5958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7213" y="6340475"/>
          <a:ext cx="13319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61669" imgH="203112" progId="Equation.DSMT4">
                  <p:embed/>
                </p:oleObj>
              </mc:Choice>
              <mc:Fallback>
                <p:oleObj name="Equation" r:id="rId34" imgW="761669" imgH="203112" progId="Equation.DSMT4">
                  <p:embed/>
                  <p:pic>
                    <p:nvPicPr>
                      <p:cNvPr id="25" name="Object 3">
                        <a:extLst>
                          <a:ext uri="{FF2B5EF4-FFF2-40B4-BE49-F238E27FC236}">
                            <a16:creationId xmlns:a16="http://schemas.microsoft.com/office/drawing/2014/main" id="{88880176-26CC-A10E-144E-6819E59587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6340475"/>
                        <a:ext cx="13319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CEF8D980-03B1-6819-DA8F-126C8825C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5738" y="5343525"/>
          <a:ext cx="37433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209800" imgH="304800" progId="Equation.DSMT4">
                  <p:embed/>
                </p:oleObj>
              </mc:Choice>
              <mc:Fallback>
                <p:oleObj name="Equation" r:id="rId36" imgW="2209800" imgH="30480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CEF8D980-03B1-6819-DA8F-126C8825CF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5343525"/>
                        <a:ext cx="37433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C3DA7466-8C2A-796C-1E2F-74BBD260E1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4513" y="5902325"/>
          <a:ext cx="30988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828800" imgH="254000" progId="Equation.DSMT4">
                  <p:embed/>
                </p:oleObj>
              </mc:Choice>
              <mc:Fallback>
                <p:oleObj name="Equation" r:id="rId38" imgW="1828800" imgH="25400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C3DA7466-8C2A-796C-1E2F-74BBD260E1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5902325"/>
                        <a:ext cx="30988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AEADB69D-EC31-19CF-8DAF-A7F2B54390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4513" y="6389688"/>
          <a:ext cx="139858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25500" imgH="203200" progId="Equation.DSMT4">
                  <p:embed/>
                </p:oleObj>
              </mc:Choice>
              <mc:Fallback>
                <p:oleObj name="Equation" r:id="rId40" imgW="825500" imgH="20320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AEADB69D-EC31-19CF-8DAF-A7F2B54390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6389688"/>
                        <a:ext cx="139858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E3807751-5DB8-3FC6-741E-06BDF80C0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395132"/>
              </p:ext>
            </p:extLst>
          </p:nvPr>
        </p:nvGraphicFramePr>
        <p:xfrm>
          <a:off x="3783013" y="819151"/>
          <a:ext cx="238918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09088" imgH="177723" progId="Equation.DSMT4">
                  <p:embed/>
                </p:oleObj>
              </mc:Choice>
              <mc:Fallback>
                <p:oleObj name="Equation" r:id="rId16" imgW="1409088" imgH="177723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E3807751-5DB8-3FC6-741E-06BDF80C0B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819151"/>
                        <a:ext cx="2389187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EC6E16B9-4049-507F-1B1E-1A003E80848B}"/>
                  </a:ext>
                </a:extLst>
              </p14:cNvPr>
              <p14:cNvContentPartPr/>
              <p14:nvPr/>
            </p14:nvContentPartPr>
            <p14:xfrm>
              <a:off x="6847200" y="3293640"/>
              <a:ext cx="637560" cy="4752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EC6E16B9-4049-507F-1B1E-1A003E80848B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837840" y="3284280"/>
                <a:ext cx="656280" cy="662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2F5D-E406-3B9C-55F7-47FE466C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011" y="274638"/>
            <a:ext cx="10148389" cy="587511"/>
          </a:xfrm>
        </p:spPr>
        <p:txBody>
          <a:bodyPr/>
          <a:lstStyle/>
          <a:p>
            <a:r>
              <a:rPr lang="en-US" dirty="0"/>
              <a:t>What is a Random variable?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1A7BC-4173-354C-B673-58E509673A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992124"/>
            <a:ext cx="11216640" cy="4873752"/>
          </a:xfrm>
        </p:spPr>
        <p:txBody>
          <a:bodyPr/>
          <a:lstStyle/>
          <a:p>
            <a:r>
              <a:rPr lang="en-CA" altLang="en-US" sz="2400" dirty="0"/>
              <a:t>This section is about how to combine the mean and standard deviation of two or more random variables:</a:t>
            </a:r>
          </a:p>
          <a:p>
            <a:r>
              <a:rPr lang="en-US" dirty="0"/>
              <a:t>A variable is a value that has variation, can take on a range of values</a:t>
            </a:r>
          </a:p>
          <a:p>
            <a:r>
              <a:rPr lang="en-US" dirty="0"/>
              <a:t>In statistics, a “random variable” is a variable that can take on a range of numerical values as a result of random events. </a:t>
            </a:r>
          </a:p>
          <a:p>
            <a:pPr lvl="1"/>
            <a:r>
              <a:rPr lang="en-US" dirty="0"/>
              <a:t>Weight of an egg, how much money you win/lose, number of sales, amount of coffee dispensed, </a:t>
            </a:r>
          </a:p>
          <a:p>
            <a:r>
              <a:rPr lang="en-US" dirty="0"/>
              <a:t>These outcomes of a random variable can have a “distribution” – normal, skewed, uniform, …. whatever…</a:t>
            </a:r>
          </a:p>
          <a:p>
            <a:r>
              <a:rPr lang="en-US" dirty="0"/>
              <a:t>We will use letters “X”, “Y”, or “Z” to represent these random variables</a:t>
            </a:r>
          </a:p>
          <a:p>
            <a:r>
              <a:rPr lang="en-US" dirty="0"/>
              <a:t>Random variables can be classified into two main types: “Discrete” OR “Continuous”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88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19E1052E-7ED9-73C5-44C2-6421B92AB6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279400"/>
            <a:ext cx="10583863" cy="5254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/>
              <a:t>What is the probability that the total weight is more than 3000grams?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62FF1623-6479-A1C7-4564-DC8C0FC8C4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413" y="938213"/>
          <a:ext cx="52006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253800" progId="Equation.DSMT4">
                  <p:embed/>
                </p:oleObj>
              </mc:Choice>
              <mc:Fallback>
                <p:oleObj name="Equation" r:id="rId4" imgW="2793960" imgH="2538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62FF1623-6479-A1C7-4564-DC8C0FC8C4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938213"/>
                        <a:ext cx="52006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2CEB2C6-761C-877F-0AAF-00F2BA89D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97025"/>
            <a:ext cx="63436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Conditions for using a normal distribution: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ECAEED-5B7C-3910-45D3-2B26F90B3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2239963"/>
            <a:ext cx="8382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1. Each of the random variables are Independent of one another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6CA075-E252-4427-6678-D77E69722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2806700"/>
            <a:ext cx="946626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weight of each egg is independent of each other is it came from different chickens.  The weight of the basket is independent from the eggs.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3A990B-C2BE-264E-2247-725360A44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687763"/>
            <a:ext cx="79327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2.  Each random variable comes from a normal distribution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83B1EA-B1E7-12F6-86CA-6ECD7657E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23863" y="4289425"/>
            <a:ext cx="7934326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eggs and basket are all normally distributed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92EC8A-E6C2-41AE-97FA-186DFFC2439A}"/>
              </a:ext>
            </a:extLst>
          </p:cNvPr>
          <p:cNvSpPr txBox="1">
            <a:spLocks/>
          </p:cNvSpPr>
          <p:nvPr/>
        </p:nvSpPr>
        <p:spPr bwMode="auto">
          <a:xfrm>
            <a:off x="406400" y="0"/>
            <a:ext cx="10660063" cy="1584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en-CA" sz="2200" dirty="0"/>
              <a:t>Ex: (Rule 1) Suppose the temperature (Celsius) for that </a:t>
            </a:r>
            <a:r>
              <a:rPr lang="en-CA" sz="2200" dirty="0">
                <a:latin typeface="+mj-lt"/>
              </a:rPr>
              <a:t>last 4 days were: 25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28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29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32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.  Find the average temperate in Celsius and Fahrenheit.  The conversion from Celsius to Fahrenheit is: </a:t>
            </a:r>
          </a:p>
        </p:txBody>
      </p:sp>
      <p:graphicFrame>
        <p:nvGraphicFramePr>
          <p:cNvPr id="18435" name="Object 2">
            <a:extLst>
              <a:ext uri="{FF2B5EF4-FFF2-40B4-BE49-F238E27FC236}">
                <a16:creationId xmlns:a16="http://schemas.microsoft.com/office/drawing/2014/main" id="{1CF1BC0A-2E57-2E26-2210-30251F0F42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75" y="992188"/>
          <a:ext cx="15843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393529" progId="Equation.DSMT4">
                  <p:embed/>
                </p:oleObj>
              </mc:Choice>
              <mc:Fallback>
                <p:oleObj name="Equation" r:id="rId4" imgW="812447" imgH="393529" progId="Equation.DSMT4">
                  <p:embed/>
                  <p:pic>
                    <p:nvPicPr>
                      <p:cNvPr id="18435" name="Object 2">
                        <a:extLst>
                          <a:ext uri="{FF2B5EF4-FFF2-40B4-BE49-F238E27FC236}">
                            <a16:creationId xmlns:a16="http://schemas.microsoft.com/office/drawing/2014/main" id="{1CF1BC0A-2E57-2E26-2210-30251F0F42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992188"/>
                        <a:ext cx="158432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Content Placeholder 2">
            <a:extLst>
              <a:ext uri="{FF2B5EF4-FFF2-40B4-BE49-F238E27FC236}">
                <a16:creationId xmlns:a16="http://schemas.microsoft.com/office/drawing/2014/main" id="{4CB1EF61-6A66-5B55-153F-1CEC664D8FC0}"/>
              </a:ext>
            </a:extLst>
          </p:cNvPr>
          <p:cNvSpPr txBox="1">
            <a:spLocks/>
          </p:cNvSpPr>
          <p:nvPr/>
        </p:nvSpPr>
        <p:spPr bwMode="auto">
          <a:xfrm>
            <a:off x="349250" y="2870200"/>
            <a:ext cx="11317288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Ex: Suppose the equation Y=20 + 100X converts a PSAT math score, X, into an SAT math score, Y.  Suppose the average PSAT math score is 48.  What is the average SAT math score?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b) Suppose the standard deviation for the PSAT math score is 1.5 points. What is the standard deviation for the SAT math score?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0A017-90C2-4C49-8E84-74140FA084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6863" y="260350"/>
            <a:ext cx="11176000" cy="15843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CA" sz="2200" dirty="0"/>
              <a:t>Ex: (Rule 1) Suppose the temperature (Celsius) for that </a:t>
            </a:r>
            <a:r>
              <a:rPr lang="en-CA" sz="2200" dirty="0">
                <a:latin typeface="+mj-lt"/>
              </a:rPr>
              <a:t>last 4 days were: 25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28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29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, 32</a:t>
            </a:r>
            <a:r>
              <a:rPr lang="el-GR" sz="2200" baseline="30000" dirty="0">
                <a:latin typeface="+mj-lt"/>
              </a:rPr>
              <a:t>ο</a:t>
            </a:r>
            <a:r>
              <a:rPr lang="en-CA" sz="2200" dirty="0">
                <a:latin typeface="+mj-lt"/>
              </a:rPr>
              <a:t>.  Find the average temperate in Celsius and Fahrenheit.  The conversion from Celsius to Fahrenheit is: </a:t>
            </a:r>
          </a:p>
        </p:txBody>
      </p:sp>
      <p:graphicFrame>
        <p:nvGraphicFramePr>
          <p:cNvPr id="19459" name="Object 2">
            <a:extLst>
              <a:ext uri="{FF2B5EF4-FFF2-40B4-BE49-F238E27FC236}">
                <a16:creationId xmlns:a16="http://schemas.microsoft.com/office/drawing/2014/main" id="{214D79EA-60FC-3E2C-2F30-9BE560D38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7013" y="1258888"/>
          <a:ext cx="15843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393529" progId="Equation.DSMT4">
                  <p:embed/>
                </p:oleObj>
              </mc:Choice>
              <mc:Fallback>
                <p:oleObj name="Equation" r:id="rId4" imgW="812447" imgH="393529" progId="Equation.DSMT4">
                  <p:embed/>
                  <p:pic>
                    <p:nvPicPr>
                      <p:cNvPr id="19459" name="Object 2">
                        <a:extLst>
                          <a:ext uri="{FF2B5EF4-FFF2-40B4-BE49-F238E27FC236}">
                            <a16:creationId xmlns:a16="http://schemas.microsoft.com/office/drawing/2014/main" id="{214D79EA-60FC-3E2C-2F30-9BE560D38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3" y="1258888"/>
                        <a:ext cx="158432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5AF96B66-3093-49F4-753C-FF929299E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2133600"/>
          <a:ext cx="25781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393529" progId="Equation.DSMT4">
                  <p:embed/>
                </p:oleObj>
              </mc:Choice>
              <mc:Fallback>
                <p:oleObj name="Equation" r:id="rId6" imgW="1409088" imgH="393529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5AF96B66-3093-49F4-753C-FF929299E5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2133600"/>
                        <a:ext cx="257810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B7C4556-A185-8F4D-8E7D-39734E644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2924175"/>
          <a:ext cx="11620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725" imgH="228501" progId="Equation.DSMT4">
                  <p:embed/>
                </p:oleObj>
              </mc:Choice>
              <mc:Fallback>
                <p:oleObj name="Equation" r:id="rId8" imgW="634725" imgH="228501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B7C4556-A185-8F4D-8E7D-39734E644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2924175"/>
                        <a:ext cx="116205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D29DE19-5988-FB73-80AC-DAF74C256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3635375"/>
            <a:ext cx="707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Check your answer by converting the temperatures into Fahrenheit:</a:t>
            </a:r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5336C9D-D93A-80FE-E6FC-CD031FE716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221163"/>
          <a:ext cx="31813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900" imgH="393700" progId="Equation.DSMT4">
                  <p:embed/>
                </p:oleObj>
              </mc:Choice>
              <mc:Fallback>
                <p:oleObj name="Equation" r:id="rId10" imgW="1739900" imgH="3937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E5336C9D-D93A-80FE-E6FC-CD031FE71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221163"/>
                        <a:ext cx="318135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765957DF-1917-11F6-3048-6C9C446ED1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3838" y="4364038"/>
          <a:ext cx="7667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8918" imgH="177723" progId="Equation.DSMT4">
                  <p:embed/>
                </p:oleObj>
              </mc:Choice>
              <mc:Fallback>
                <p:oleObj name="Equation" r:id="rId12" imgW="418918" imgH="177723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765957DF-1917-11F6-3048-6C9C446ED1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4364038"/>
                        <a:ext cx="7667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E35CA18-AFD9-4DEC-B228-69E9BB247F8C}"/>
              </a:ext>
            </a:extLst>
          </p:cNvPr>
          <p:cNvSpPr txBox="1"/>
          <p:nvPr/>
        </p:nvSpPr>
        <p:spPr>
          <a:xfrm>
            <a:off x="5951538" y="1700213"/>
            <a:ext cx="4171950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Using Rule #1, we can find the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average of the degrees in Fahrenheit:</a:t>
            </a:r>
          </a:p>
        </p:txBody>
      </p: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6ED5DA3C-C427-C8C2-6AB1-7990E722AD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4563" y="2276475"/>
          <a:ext cx="1719262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392" imgH="393529" progId="Equation.DSMT4">
                  <p:embed/>
                </p:oleObj>
              </mc:Choice>
              <mc:Fallback>
                <p:oleObj name="Equation" r:id="rId14" imgW="939392" imgH="393529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6ED5DA3C-C427-C8C2-6AB1-7990E722AD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3" y="2276475"/>
                        <a:ext cx="1719262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15BB8CDF-647D-F883-96F8-A3D001A8F7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1763" y="2276475"/>
          <a:ext cx="1719262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392" imgH="393529" progId="Equation.DSMT4">
                  <p:embed/>
                </p:oleObj>
              </mc:Choice>
              <mc:Fallback>
                <p:oleObj name="Equation" r:id="rId16" imgW="939392" imgH="393529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15BB8CDF-647D-F883-96F8-A3D001A8F7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2276475"/>
                        <a:ext cx="1719262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200557FA-CF24-6F7A-E0F7-8A4C0DB4B1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8738" y="3068638"/>
          <a:ext cx="1019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8918" imgH="177723" progId="Equation.DSMT4">
                  <p:embed/>
                </p:oleObj>
              </mc:Choice>
              <mc:Fallback>
                <p:oleObj name="Equation" r:id="rId18" imgW="418918" imgH="177723" progId="Equation.DSMT4">
                  <p:embed/>
                  <p:pic>
                    <p:nvPicPr>
                      <p:cNvPr id="13" name="Object 9">
                        <a:extLst>
                          <a:ext uri="{FF2B5EF4-FFF2-40B4-BE49-F238E27FC236}">
                            <a16:creationId xmlns:a16="http://schemas.microsoft.com/office/drawing/2014/main" id="{200557FA-CF24-6F7A-E0F7-8A4C0DB4B1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8" y="3068638"/>
                        <a:ext cx="10191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EB44FF1-ADBA-65BF-59FE-026B5232AA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1" y="260350"/>
            <a:ext cx="10100310" cy="33909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Ex: Suppose the equation Y=20 + 100X converts a PSAT math score, X, into an SAT math score, Y.  Suppose the average PSAT math score is 48.  What is the average SAT math score?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b) Suppose the standard deviation for the PSAT math score is 1.5 points. What is the standard deviation for the SAT math score?</a:t>
            </a:r>
          </a:p>
        </p:txBody>
      </p:sp>
      <p:graphicFrame>
        <p:nvGraphicFramePr>
          <p:cNvPr id="41986" name="Object 2">
            <a:extLst>
              <a:ext uri="{FF2B5EF4-FFF2-40B4-BE49-F238E27FC236}">
                <a16:creationId xmlns:a16="http://schemas.microsoft.com/office/drawing/2014/main" id="{B59C35C4-D4DC-B2A2-4E64-DAF269BA9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9025" y="1571625"/>
          <a:ext cx="92868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8000" imgH="228600" progId="Equation.DSMT4">
                  <p:embed/>
                </p:oleObj>
              </mc:Choice>
              <mc:Fallback>
                <p:oleObj name="Equation" r:id="rId4" imgW="508000" imgH="228600" progId="Equation.DSMT4">
                  <p:embed/>
                  <p:pic>
                    <p:nvPicPr>
                      <p:cNvPr id="41986" name="Object 2">
                        <a:extLst>
                          <a:ext uri="{FF2B5EF4-FFF2-40B4-BE49-F238E27FC236}">
                            <a16:creationId xmlns:a16="http://schemas.microsoft.com/office/drawing/2014/main" id="{B59C35C4-D4DC-B2A2-4E64-DAF269BA94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1571625"/>
                        <a:ext cx="92868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BB39C8AD-C9E5-6885-6496-3CA9D96DF0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3113" y="1557338"/>
          <a:ext cx="23907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8100" imgH="228600" progId="Equation.DSMT4">
                  <p:embed/>
                </p:oleObj>
              </mc:Choice>
              <mc:Fallback>
                <p:oleObj name="Equation" r:id="rId6" imgW="130810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BB39C8AD-C9E5-6885-6496-3CA9D96DF0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1557338"/>
                        <a:ext cx="239077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EC56A586-1F30-D363-619B-43665081F7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2525" y="2046288"/>
          <a:ext cx="264636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53890" progId="Equation.DSMT4">
                  <p:embed/>
                </p:oleObj>
              </mc:Choice>
              <mc:Fallback>
                <p:oleObj name="Equation" r:id="rId8" imgW="1447172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EC56A586-1F30-D363-619B-43665081F7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5" y="2046288"/>
                        <a:ext cx="2646363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38ACF9EA-658C-B2BA-7474-9A62D8CE71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1913" y="2009775"/>
          <a:ext cx="10382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359" imgH="177646" progId="Equation.DSMT4">
                  <p:embed/>
                </p:oleObj>
              </mc:Choice>
              <mc:Fallback>
                <p:oleObj name="Equation" r:id="rId10" imgW="393359" imgH="177646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38ACF9EA-658C-B2BA-7474-9A62D8CE71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913" y="2009775"/>
                        <a:ext cx="1038225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18C62A4B-DFBA-1A5E-A79E-5C9E916008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3860800"/>
          <a:ext cx="132238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279279" progId="Equation.DSMT4">
                  <p:embed/>
                </p:oleObj>
              </mc:Choice>
              <mc:Fallback>
                <p:oleObj name="Equation" r:id="rId12" imgW="723586" imgH="279279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18C62A4B-DFBA-1A5E-A79E-5C9E91600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3860800"/>
                        <a:ext cx="132238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8E3796C6-1D01-8D4D-2060-291752B4DA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8225" y="3967163"/>
          <a:ext cx="7889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425" imgH="177646" progId="Equation.DSMT4">
                  <p:embed/>
                </p:oleObj>
              </mc:Choice>
              <mc:Fallback>
                <p:oleObj name="Equation" r:id="rId14" imgW="431425" imgH="177646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8E3796C6-1D01-8D4D-2060-291752B4DA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3967163"/>
                        <a:ext cx="788988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97B9875-6ACB-4022-A26B-E04C172B6380}"/>
              </a:ext>
            </a:extLst>
          </p:cNvPr>
          <p:cNvSpPr txBox="1"/>
          <p:nvPr/>
        </p:nvSpPr>
        <p:spPr>
          <a:xfrm>
            <a:off x="4656138" y="3924300"/>
            <a:ext cx="38306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Variance for the PSAT math score</a:t>
            </a:r>
          </a:p>
        </p:txBody>
      </p:sp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7579FCC8-2AB2-CED8-FA35-256B3DCEAF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4718050"/>
          <a:ext cx="12525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41300" progId="Equation.DSMT4">
                  <p:embed/>
                </p:oleObj>
              </mc:Choice>
              <mc:Fallback>
                <p:oleObj name="Equation" r:id="rId16" imgW="685800" imgH="241300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7579FCC8-2AB2-CED8-FA35-256B3DCEAF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4718050"/>
                        <a:ext cx="125253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061732E8-753D-4CFC-5CFC-7E0FE9CAB6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8525" y="4724400"/>
          <a:ext cx="8572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696" imgH="241195" progId="Equation.DSMT4">
                  <p:embed/>
                </p:oleObj>
              </mc:Choice>
              <mc:Fallback>
                <p:oleObj name="Equation" r:id="rId18" imgW="469696" imgH="241195" progId="Equation.DSMT4">
                  <p:embed/>
                  <p:pic>
                    <p:nvPicPr>
                      <p:cNvPr id="13" name="Object 9">
                        <a:extLst>
                          <a:ext uri="{FF2B5EF4-FFF2-40B4-BE49-F238E27FC236}">
                            <a16:creationId xmlns:a16="http://schemas.microsoft.com/office/drawing/2014/main" id="{061732E8-753D-4CFC-5CFC-7E0FE9CAB6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4724400"/>
                        <a:ext cx="8572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26936A13-D7EF-E891-C33A-2BB269358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5550" y="5295900"/>
          <a:ext cx="17605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65200" imgH="279400" progId="Equation.DSMT4">
                  <p:embed/>
                </p:oleObj>
              </mc:Choice>
              <mc:Fallback>
                <p:oleObj name="Equation" r:id="rId20" imgW="965200" imgH="279400" progId="Equation.DSMT4">
                  <p:embed/>
                  <p:pic>
                    <p:nvPicPr>
                      <p:cNvPr id="14" name="Object 10">
                        <a:extLst>
                          <a:ext uri="{FF2B5EF4-FFF2-40B4-BE49-F238E27FC236}">
                            <a16:creationId xmlns:a16="http://schemas.microsoft.com/office/drawing/2014/main" id="{26936A13-D7EF-E891-C33A-2BB2693585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5295900"/>
                        <a:ext cx="17605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27C95A68-0622-BD9C-8949-EB6A20971F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5373688"/>
          <a:ext cx="9969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626" imgH="177646" progId="Equation.DSMT4">
                  <p:embed/>
                </p:oleObj>
              </mc:Choice>
              <mc:Fallback>
                <p:oleObj name="Equation" r:id="rId22" imgW="545626" imgH="177646" progId="Equation.DSMT4">
                  <p:embed/>
                  <p:pic>
                    <p:nvPicPr>
                      <p:cNvPr id="15" name="Object 11">
                        <a:extLst>
                          <a:ext uri="{FF2B5EF4-FFF2-40B4-BE49-F238E27FC236}">
                            <a16:creationId xmlns:a16="http://schemas.microsoft.com/office/drawing/2014/main" id="{27C95A68-0622-BD9C-8949-EB6A20971F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5373688"/>
                        <a:ext cx="99695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29E35298-FD23-3150-145E-963495DE3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6150" y="5919788"/>
          <a:ext cx="157638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63225" imgH="253890" progId="Equation.DSMT4">
                  <p:embed/>
                </p:oleObj>
              </mc:Choice>
              <mc:Fallback>
                <p:oleObj name="Equation" r:id="rId24" imgW="863225" imgH="253890" progId="Equation.DSMT4">
                  <p:embed/>
                  <p:pic>
                    <p:nvPicPr>
                      <p:cNvPr id="16" name="Object 12">
                        <a:extLst>
                          <a:ext uri="{FF2B5EF4-FFF2-40B4-BE49-F238E27FC236}">
                            <a16:creationId xmlns:a16="http://schemas.microsoft.com/office/drawing/2014/main" id="{29E35298-FD23-3150-145E-963495DE33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5919788"/>
                        <a:ext cx="1576388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18354706-9EB3-3952-7235-F3AF63FE40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5876925"/>
          <a:ext cx="10874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670" imgH="177646" progId="Equation.DSMT4">
                  <p:embed/>
                </p:oleObj>
              </mc:Choice>
              <mc:Fallback>
                <p:oleObj name="Equation" r:id="rId26" imgW="380670" imgH="177646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18354706-9EB3-3952-7235-F3AF63FE40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5876925"/>
                        <a:ext cx="108743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62D33047-C51E-46E9-BCCD-A104FDFCA524}"/>
              </a:ext>
            </a:extLst>
          </p:cNvPr>
          <p:cNvSpPr txBox="1"/>
          <p:nvPr/>
        </p:nvSpPr>
        <p:spPr>
          <a:xfrm>
            <a:off x="5041900" y="5949950"/>
            <a:ext cx="43672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Standard deviation for SAT math score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4F2BE-2146-FC64-5E71-BDBFFF6CB6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1554" y="145868"/>
            <a:ext cx="11120846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Suppose the test scores of Math students in grade 11 are normally distributed with a mean score of 78 points and standard deviation of 9 points.  Teacher “A” randomly took a student and multiplied their score by 5.  Teacher “B” randomly selected 5 students and took the sum of their scores.  </a:t>
            </a:r>
          </a:p>
          <a:p>
            <a:pPr marL="0" indent="0">
              <a:buNone/>
            </a:pPr>
            <a:r>
              <a:rPr lang="en-US" dirty="0"/>
              <a:t>a) Which teacher will have a greater expected value?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 Which teacher will have a greater standard deviation?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c) What is the probability that the total score created by each teacher is greater than 400?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563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3DB0CA-9188-1F05-C1F9-F5F135BC66D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65760" y="171994"/>
                <a:ext cx="11242766" cy="48737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 Suppose “x” is a normally distributed random variable for the score of a student in a calculus 12,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  A teacher assistant will take a random sample of 20 students and then take their average.  </a:t>
                </a:r>
              </a:p>
              <a:p>
                <a:pPr marL="0" indent="0">
                  <a:buNone/>
                </a:pPr>
                <a:r>
                  <a:rPr lang="en-US" dirty="0"/>
                  <a:t>a) What is the standard deviation for the distribution in the total score of 20 students in terms of “A” and “B”?</a:t>
                </a: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b) What is the standard deviation for the distribution of the AVERAGE score of 20 students in terms of “A” and “B”?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3DB0CA-9188-1F05-C1F9-F5F135BC66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65760" y="171994"/>
                <a:ext cx="11242766" cy="4873752"/>
              </a:xfrm>
              <a:blipFill>
                <a:blip r:embed="rId2"/>
                <a:stretch>
                  <a:fillRect l="-813" t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6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B6DC-3E99-42A8-856F-2E233560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39700"/>
            <a:ext cx="7467600" cy="4635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Example of Random Variables: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E68BF368-37E2-2917-D607-6FE5263929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4463" y="609600"/>
            <a:ext cx="11328400" cy="2082800"/>
          </a:xfrm>
        </p:spPr>
        <p:txBody>
          <a:bodyPr/>
          <a:lstStyle/>
          <a:p>
            <a:r>
              <a:rPr lang="en-CA" altLang="en-US" sz="2200" dirty="0"/>
              <a:t>This section is about how to combine the mean and standard deviation of two more </a:t>
            </a:r>
            <a:r>
              <a:rPr lang="en-CA" altLang="en-US" sz="2200" dirty="0" err="1"/>
              <a:t>more</a:t>
            </a:r>
            <a:r>
              <a:rPr lang="en-CA" altLang="en-US" sz="2200" dirty="0"/>
              <a:t> “Random Variables”</a:t>
            </a:r>
          </a:p>
          <a:p>
            <a:r>
              <a:rPr lang="en-CA" altLang="en-US" sz="2200" dirty="0" err="1"/>
              <a:t>Ie</a:t>
            </a:r>
            <a:r>
              <a:rPr lang="en-CA" altLang="en-US" sz="2200" dirty="0"/>
              <a:t>: Suppose the mean weight of an egg is 20g with a standard deviation of 2.3g, and the mean weight of a basket is 5lbs with a standard deviation of 1.2lbs.  What is the mean weight and standard deviation of one basket with 12eggs? Is there a way to find the probability that the total weight is more than 3000 grams?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873821-76C5-6E88-EAB9-528DCD0F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" y="2770981"/>
            <a:ext cx="3403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1. The weight of One egg is normally distributed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D639D3-288F-9EA8-DEC3-2F475575B55B}"/>
              </a:ext>
            </a:extLst>
          </p:cNvPr>
          <p:cNvGrpSpPr>
            <a:grpSpLocks/>
          </p:cNvGrpSpPr>
          <p:nvPr/>
        </p:nvGrpSpPr>
        <p:grpSpPr bwMode="auto">
          <a:xfrm>
            <a:off x="676275" y="3495675"/>
            <a:ext cx="2592388" cy="1751013"/>
            <a:chOff x="676308" y="3427350"/>
            <a:chExt cx="2591825" cy="1854263"/>
          </a:xfrm>
        </p:grpSpPr>
        <p:grpSp>
          <p:nvGrpSpPr>
            <p:cNvPr id="11283" name="Group 8">
              <a:extLst>
                <a:ext uri="{FF2B5EF4-FFF2-40B4-BE49-F238E27FC236}">
                  <a16:creationId xmlns:a16="http://schemas.microsoft.com/office/drawing/2014/main" id="{1FBFC150-98A1-6034-DB7D-2C06A9377D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308" y="3427350"/>
              <a:ext cx="2591825" cy="1854263"/>
              <a:chOff x="676308" y="3427350"/>
              <a:chExt cx="2591825" cy="1854263"/>
            </a:xfrm>
          </p:grpSpPr>
          <p:pic>
            <p:nvPicPr>
              <p:cNvPr id="11286" name="Picture 2">
                <a:extLst>
                  <a:ext uri="{FF2B5EF4-FFF2-40B4-BE49-F238E27FC236}">
                    <a16:creationId xmlns:a16="http://schemas.microsoft.com/office/drawing/2014/main" id="{2E97BC68-D290-0EEF-7742-7DD52928BA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8" y="3427350"/>
                <a:ext cx="2591825" cy="1669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1287" name="Object 5">
                <a:extLst>
                  <a:ext uri="{FF2B5EF4-FFF2-40B4-BE49-F238E27FC236}">
                    <a16:creationId xmlns:a16="http://schemas.microsoft.com/office/drawing/2014/main" id="{F2052D11-6EBD-6787-814F-A9153A0E13C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826683" y="5069947"/>
              <a:ext cx="292100" cy="20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291960" imgH="203040" progId="Equation.DSMT4">
                      <p:embed/>
                    </p:oleObj>
                  </mc:Choice>
                  <mc:Fallback>
                    <p:oleObj name="Equation" r:id="rId5" imgW="291960" imgH="203040" progId="Equation.DSMT4">
                      <p:embed/>
                      <p:pic>
                        <p:nvPicPr>
                          <p:cNvPr id="11287" name="Object 5">
                            <a:extLst>
                              <a:ext uri="{FF2B5EF4-FFF2-40B4-BE49-F238E27FC236}">
                                <a16:creationId xmlns:a16="http://schemas.microsoft.com/office/drawing/2014/main" id="{F2052D11-6EBD-6787-814F-A9153A0E13CB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26683" y="5069947"/>
                            <a:ext cx="292100" cy="203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288" name="Object 13">
                <a:extLst>
                  <a:ext uri="{FF2B5EF4-FFF2-40B4-BE49-F238E27FC236}">
                    <a16:creationId xmlns:a16="http://schemas.microsoft.com/office/drawing/2014/main" id="{200B42CF-FAAE-BDD4-386A-A914A1A9CD7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209800" y="5078413"/>
              <a:ext cx="406400" cy="20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406080" imgH="203040" progId="Equation.DSMT4">
                      <p:embed/>
                    </p:oleObj>
                  </mc:Choice>
                  <mc:Fallback>
                    <p:oleObj name="Equation" r:id="rId7" imgW="406080" imgH="203040" progId="Equation.DSMT4">
                      <p:embed/>
                      <p:pic>
                        <p:nvPicPr>
                          <p:cNvPr id="11288" name="Object 13">
                            <a:extLst>
                              <a:ext uri="{FF2B5EF4-FFF2-40B4-BE49-F238E27FC236}">
                                <a16:creationId xmlns:a16="http://schemas.microsoft.com/office/drawing/2014/main" id="{200B42CF-FAAE-BDD4-386A-A914A1A9CD79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09800" y="5078413"/>
                            <a:ext cx="406400" cy="203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289" name="Object 14">
                <a:extLst>
                  <a:ext uri="{FF2B5EF4-FFF2-40B4-BE49-F238E27FC236}">
                    <a16:creationId xmlns:a16="http://schemas.microsoft.com/office/drawing/2014/main" id="{62940BA8-DEA3-8A70-ABE7-D3E3C853197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403879" y="5053013"/>
              <a:ext cx="393700" cy="20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393480" imgH="203040" progId="Equation.DSMT4">
                      <p:embed/>
                    </p:oleObj>
                  </mc:Choice>
                  <mc:Fallback>
                    <p:oleObj name="Equation" r:id="rId9" imgW="393480" imgH="203040" progId="Equation.DSMT4">
                      <p:embed/>
                      <p:pic>
                        <p:nvPicPr>
                          <p:cNvPr id="11289" name="Object 14">
                            <a:extLst>
                              <a:ext uri="{FF2B5EF4-FFF2-40B4-BE49-F238E27FC236}">
                                <a16:creationId xmlns:a16="http://schemas.microsoft.com/office/drawing/2014/main" id="{62940BA8-DEA3-8A70-ABE7-D3E3C853197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03879" y="5053013"/>
                            <a:ext cx="393700" cy="203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D233FD-E7EF-4F67-9AFA-22AA31463ACE}"/>
                </a:ext>
              </a:extLst>
            </p:cNvPr>
            <p:cNvCxnSpPr/>
            <p:nvPr/>
          </p:nvCxnSpPr>
          <p:spPr>
            <a:xfrm flipV="1">
              <a:off x="237932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9D3F1DC-17A5-4770-87EC-ED666E870E6C}"/>
                </a:ext>
              </a:extLst>
            </p:cNvPr>
            <p:cNvCxnSpPr/>
            <p:nvPr/>
          </p:nvCxnSpPr>
          <p:spPr>
            <a:xfrm flipV="1">
              <a:off x="164288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2F41FAC-2A54-ABFA-BC72-A7F761214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1" y="5177017"/>
            <a:ext cx="4284663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So what if we had 12 eggs?  How would the distribution of weight of 12 eggs be affected??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7932177-0247-530F-986C-11B3C184B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" y="6112053"/>
            <a:ext cx="4495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How to find the Mean &amp; Std Dev of 12 eggs? Dev?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61BE0C9-38CB-955B-2530-132C358B6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7789" y="2734806"/>
            <a:ext cx="36322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2. The weight of one basket is from another distribution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5EF90A7-ED89-A61E-48BD-56D4BC039FC3}"/>
              </a:ext>
            </a:extLst>
          </p:cNvPr>
          <p:cNvGrpSpPr>
            <a:grpSpLocks/>
          </p:cNvGrpSpPr>
          <p:nvPr/>
        </p:nvGrpSpPr>
        <p:grpSpPr bwMode="auto">
          <a:xfrm>
            <a:off x="4321969" y="3479751"/>
            <a:ext cx="2973387" cy="1484313"/>
            <a:chOff x="4757241" y="3996267"/>
            <a:chExt cx="2591825" cy="1247246"/>
          </a:xfrm>
        </p:grpSpPr>
        <p:pic>
          <p:nvPicPr>
            <p:cNvPr id="11277" name="Picture 23">
              <a:extLst>
                <a:ext uri="{FF2B5EF4-FFF2-40B4-BE49-F238E27FC236}">
                  <a16:creationId xmlns:a16="http://schemas.microsoft.com/office/drawing/2014/main" id="{C0A0FEB8-31D6-2CB6-20C6-6A30ADDE34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7241" y="3996267"/>
              <a:ext cx="2591825" cy="1075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1278" name="Object 24">
              <a:extLst>
                <a:ext uri="{FF2B5EF4-FFF2-40B4-BE49-F238E27FC236}">
                  <a16:creationId xmlns:a16="http://schemas.microsoft.com/office/drawing/2014/main" id="{1B9FAE34-E549-147E-1861-603756FD82F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907088" y="5057775"/>
            <a:ext cx="2921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91960" imgH="177480" progId="Equation.DSMT4">
                    <p:embed/>
                  </p:oleObj>
                </mc:Choice>
                <mc:Fallback>
                  <p:oleObj name="Equation" r:id="rId11" imgW="291960" imgH="177480" progId="Equation.DSMT4">
                    <p:embed/>
                    <p:pic>
                      <p:nvPicPr>
                        <p:cNvPr id="11278" name="Object 24">
                          <a:extLst>
                            <a:ext uri="{FF2B5EF4-FFF2-40B4-BE49-F238E27FC236}">
                              <a16:creationId xmlns:a16="http://schemas.microsoft.com/office/drawing/2014/main" id="{1B9FAE34-E549-147E-1861-603756FD82F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07088" y="5057775"/>
                          <a:ext cx="292100" cy="17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9" name="Object 25">
              <a:extLst>
                <a:ext uri="{FF2B5EF4-FFF2-40B4-BE49-F238E27FC236}">
                  <a16:creationId xmlns:a16="http://schemas.microsoft.com/office/drawing/2014/main" id="{2ADE3D0B-D540-10F4-C4C1-A63147F5857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365346" y="5065713"/>
            <a:ext cx="2413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41200" imgH="177480" progId="Equation.DSMT4">
                    <p:embed/>
                  </p:oleObj>
                </mc:Choice>
                <mc:Fallback>
                  <p:oleObj name="Equation" r:id="rId13" imgW="241200" imgH="177480" progId="Equation.DSMT4">
                    <p:embed/>
                    <p:pic>
                      <p:nvPicPr>
                        <p:cNvPr id="11279" name="Object 25">
                          <a:extLst>
                            <a:ext uri="{FF2B5EF4-FFF2-40B4-BE49-F238E27FC236}">
                              <a16:creationId xmlns:a16="http://schemas.microsoft.com/office/drawing/2014/main" id="{2ADE3D0B-D540-10F4-C4C1-A63147F5857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65346" y="5065713"/>
                          <a:ext cx="241300" cy="17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0" name="Object 26">
              <a:extLst>
                <a:ext uri="{FF2B5EF4-FFF2-40B4-BE49-F238E27FC236}">
                  <a16:creationId xmlns:a16="http://schemas.microsoft.com/office/drawing/2014/main" id="{6DAE5031-6B58-306F-1D52-78F08EE408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61013" y="5040313"/>
            <a:ext cx="2413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241200" imgH="177480" progId="Equation.DSMT4">
                    <p:embed/>
                  </p:oleObj>
                </mc:Choice>
                <mc:Fallback>
                  <p:oleObj name="Equation" r:id="rId15" imgW="241200" imgH="177480" progId="Equation.DSMT4">
                    <p:embed/>
                    <p:pic>
                      <p:nvPicPr>
                        <p:cNvPr id="11280" name="Object 26">
                          <a:extLst>
                            <a:ext uri="{FF2B5EF4-FFF2-40B4-BE49-F238E27FC236}">
                              <a16:creationId xmlns:a16="http://schemas.microsoft.com/office/drawing/2014/main" id="{6DAE5031-6B58-306F-1D52-78F08EE4082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1013" y="5040313"/>
                          <a:ext cx="241300" cy="17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E68594D-D063-487F-8210-FC2F13BC41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60677" y="4403123"/>
              <a:ext cx="0" cy="6603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9AB4DB5-4538-4C1D-A7EF-907F7BA963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121" y="4360436"/>
              <a:ext cx="0" cy="7029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1EE21373-8488-811C-D7CA-575874CC7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989" y="2734805"/>
            <a:ext cx="3802874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Another challenge is that the units for the basket’s weight is in pounds/eggs are in grams.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76739D55-3088-7134-CB85-9AC60C577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8926" y="3823740"/>
            <a:ext cx="4659699" cy="99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We need to convert the units into grams, how will this affect the weight distribution?  Mean? Std Dev?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45F86EFD-A6C0-847D-8C8A-8B4D4530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700" y="5180819"/>
            <a:ext cx="56134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Overall, the goal of this section is to combine all these “Random Variables” and then find the mean/std dev. of the weight distribution of 12eggs + basket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8" grpId="0"/>
      <p:bldP spid="19" grpId="0"/>
      <p:bldP spid="33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9DD45-59AA-44C7-B3B6-987AA21B2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50" y="274638"/>
            <a:ext cx="8596313" cy="538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Discrete and Continuous Random Variables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2E1B1A2-BABF-D7AB-0BB9-15EE9533F6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00062" y="928688"/>
            <a:ext cx="10934291" cy="5545137"/>
          </a:xfrm>
        </p:spPr>
        <p:txBody>
          <a:bodyPr/>
          <a:lstStyle/>
          <a:p>
            <a:r>
              <a:rPr lang="en-CA" altLang="en-US" dirty="0"/>
              <a:t>A random variables can be discrete or continuous:</a:t>
            </a:r>
          </a:p>
          <a:p>
            <a:pPr lvl="1"/>
            <a:r>
              <a:rPr lang="en-CA" altLang="en-US" dirty="0"/>
              <a:t>Discrete: The number of people in your family: X=0,1,2,3,4,5….</a:t>
            </a:r>
          </a:p>
          <a:p>
            <a:pPr lvl="1"/>
            <a:r>
              <a:rPr lang="en-CA" altLang="en-US" dirty="0"/>
              <a:t>Continuous:  How long have you been alive: 0 &lt; X </a:t>
            </a:r>
            <a:r>
              <a:rPr lang="en-CA" altLang="en-US" i="1" u="sng" dirty="0"/>
              <a:t>&lt;</a:t>
            </a:r>
            <a:r>
              <a:rPr lang="en-CA" altLang="en-US" i="1" dirty="0"/>
              <a:t> 40 years</a:t>
            </a:r>
            <a:br>
              <a:rPr lang="en-CA" altLang="en-US" i="1" dirty="0"/>
            </a:br>
            <a:endParaRPr lang="en-CA" altLang="en-US" i="1" dirty="0"/>
          </a:p>
          <a:p>
            <a:r>
              <a:rPr lang="en-CA" altLang="en-US" i="1" dirty="0"/>
              <a:t>Discrete Random V</a:t>
            </a:r>
            <a:r>
              <a:rPr lang="en-CA" altLang="en-US" dirty="0"/>
              <a:t>ariables take on a fixed set of possible values (integers only) but not the values in between [not continuous]</a:t>
            </a:r>
          </a:p>
          <a:p>
            <a:pPr lvl="1"/>
            <a:r>
              <a:rPr lang="en-CA" altLang="en-US" dirty="0" err="1"/>
              <a:t>Ie</a:t>
            </a:r>
            <a:r>
              <a:rPr lang="en-CA" altLang="en-US" dirty="0"/>
              <a:t>: Whole numbers, integers, how many people, number of fingers</a:t>
            </a:r>
            <a:br>
              <a:rPr lang="en-CA" altLang="en-US" dirty="0"/>
            </a:br>
            <a:endParaRPr lang="en-CA" altLang="en-US" dirty="0"/>
          </a:p>
          <a:p>
            <a:r>
              <a:rPr lang="en-CA" altLang="en-US" dirty="0"/>
              <a:t>Continuous Random Variable can on take on all values in between an interval (decimals, irrational values)</a:t>
            </a:r>
          </a:p>
          <a:p>
            <a:pPr lvl="1"/>
            <a:r>
              <a:rPr lang="en-CA" altLang="en-US" dirty="0"/>
              <a:t>Decimals, continuous decimal values not restricted by increments</a:t>
            </a:r>
          </a:p>
          <a:p>
            <a:pPr lvl="1"/>
            <a:r>
              <a:rPr lang="en-CA" altLang="en-US" dirty="0" err="1"/>
              <a:t>Ie</a:t>
            </a:r>
            <a:r>
              <a:rPr lang="en-CA" altLang="en-US" dirty="0"/>
              <a:t>: Weight, height, time, [values that don’t need to be whole numbers are continuous]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704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CE70D524-99D4-1BFB-4C68-6F3A6458B4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000" y="115888"/>
            <a:ext cx="10701338" cy="82391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200"/>
              <a:t>Ex: Define the random variable in each event.  Indicate discrete or continuous: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6FB44C75-F339-C9B1-D517-235913401B3F}"/>
              </a:ext>
            </a:extLst>
          </p:cNvPr>
          <p:cNvSpPr txBox="1">
            <a:spLocks/>
          </p:cNvSpPr>
          <p:nvPr/>
        </p:nvSpPr>
        <p:spPr bwMode="auto">
          <a:xfrm>
            <a:off x="754063" y="620713"/>
            <a:ext cx="84963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i) Flip a coin 4 times &amp; count the number of heads</a:t>
            </a:r>
          </a:p>
        </p:txBody>
      </p:sp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F3CE64A8-AE33-3902-BF88-4D237A65AEAF}"/>
              </a:ext>
            </a:extLst>
          </p:cNvPr>
          <p:cNvSpPr txBox="1">
            <a:spLocks/>
          </p:cNvSpPr>
          <p:nvPr/>
        </p:nvSpPr>
        <p:spPr bwMode="auto">
          <a:xfrm>
            <a:off x="666750" y="3625850"/>
            <a:ext cx="84978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iii) Number of kids until you get a girl or 4</a:t>
            </a:r>
            <a:r>
              <a:rPr lang="en-CA" altLang="en-US" sz="2200" baseline="30000"/>
              <a:t>th</a:t>
            </a:r>
            <a:r>
              <a:rPr lang="en-CA" altLang="en-US" sz="2200"/>
              <a:t> child</a:t>
            </a:r>
          </a:p>
        </p:txBody>
      </p:sp>
      <p:sp>
        <p:nvSpPr>
          <p:cNvPr id="34821" name="Content Placeholder 2">
            <a:extLst>
              <a:ext uri="{FF2B5EF4-FFF2-40B4-BE49-F238E27FC236}">
                <a16:creationId xmlns:a16="http://schemas.microsoft.com/office/drawing/2014/main" id="{88F7FB11-C2A0-2D49-CA86-6D37BEE3B90F}"/>
              </a:ext>
            </a:extLst>
          </p:cNvPr>
          <p:cNvSpPr txBox="1">
            <a:spLocks/>
          </p:cNvSpPr>
          <p:nvPr/>
        </p:nvSpPr>
        <p:spPr bwMode="auto">
          <a:xfrm>
            <a:off x="639763" y="2074863"/>
            <a:ext cx="99949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ii) Time it takes to cook a cup of noodles, </a:t>
            </a:r>
            <a:r>
              <a:rPr lang="el-GR" altLang="en-US" sz="2200"/>
              <a:t>μ</a:t>
            </a:r>
            <a:r>
              <a:rPr lang="en-CA" altLang="en-US" sz="2200"/>
              <a:t>=5min  std dev: 1.2min</a:t>
            </a:r>
          </a:p>
        </p:txBody>
      </p:sp>
      <p:sp>
        <p:nvSpPr>
          <p:cNvPr id="34822" name="Content Placeholder 2">
            <a:extLst>
              <a:ext uri="{FF2B5EF4-FFF2-40B4-BE49-F238E27FC236}">
                <a16:creationId xmlns:a16="http://schemas.microsoft.com/office/drawing/2014/main" id="{8853F791-ACD8-4713-0887-6BFE4F48D533}"/>
              </a:ext>
            </a:extLst>
          </p:cNvPr>
          <p:cNvSpPr txBox="1">
            <a:spLocks/>
          </p:cNvSpPr>
          <p:nvPr/>
        </p:nvSpPr>
        <p:spPr bwMode="auto">
          <a:xfrm>
            <a:off x="641350" y="5054600"/>
            <a:ext cx="1055211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iv) Wait time for your spouse to leave the house before going to dinner </a:t>
            </a:r>
            <a:r>
              <a:rPr lang="el-GR" altLang="en-US" sz="2200"/>
              <a:t>μ</a:t>
            </a:r>
            <a:r>
              <a:rPr lang="en-CA" altLang="en-US" sz="2200"/>
              <a:t>=35.8min std dev.=10.5min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854E04-EE20-52BC-6768-5E230D9B1819}"/>
              </a:ext>
            </a:extLst>
          </p:cNvPr>
          <p:cNvSpPr txBox="1">
            <a:spLocks/>
          </p:cNvSpPr>
          <p:nvPr/>
        </p:nvSpPr>
        <p:spPr bwMode="auto">
          <a:xfrm>
            <a:off x="869950" y="1096963"/>
            <a:ext cx="77708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>
                <a:solidFill>
                  <a:srgbClr val="FF0000"/>
                </a:solidFill>
              </a:rPr>
              <a:t>“X” : The number of heads in 4 coin toss: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>
                <a:solidFill>
                  <a:srgbClr val="FF0000"/>
                </a:solidFill>
              </a:rPr>
              <a:t>X is Discrete because it can only be integers: {0,1,2,3,4} 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0C12C4-04A5-9A65-0523-E946DB84EF6B}"/>
              </a:ext>
            </a:extLst>
          </p:cNvPr>
          <p:cNvSpPr txBox="1">
            <a:spLocks/>
          </p:cNvSpPr>
          <p:nvPr/>
        </p:nvSpPr>
        <p:spPr bwMode="auto">
          <a:xfrm>
            <a:off x="296863" y="2597150"/>
            <a:ext cx="114554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“X” : The amount of time to cook a cup of noodles in minutes.    X is continuous because it can be anytime from 0 to as however long you want to cook your noodles for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716A147-8751-7A2B-3819-CDEFBDCFD5D6}"/>
              </a:ext>
            </a:extLst>
          </p:cNvPr>
          <p:cNvSpPr txBox="1">
            <a:spLocks/>
          </p:cNvSpPr>
          <p:nvPr/>
        </p:nvSpPr>
        <p:spPr bwMode="auto">
          <a:xfrm>
            <a:off x="447675" y="4165600"/>
            <a:ext cx="84963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“X” : The number of kids you have until you get a girl or 4 kids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X is discrete because it can only be integers: {1,2,3,4}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21C5551-1665-8BDA-BC6C-B7AB2660C5A2}"/>
              </a:ext>
            </a:extLst>
          </p:cNvPr>
          <p:cNvSpPr txBox="1">
            <a:spLocks/>
          </p:cNvSpPr>
          <p:nvPr/>
        </p:nvSpPr>
        <p:spPr bwMode="auto">
          <a:xfrm>
            <a:off x="652463" y="5770563"/>
            <a:ext cx="9815240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“X” : The amount of time you wait for your spouse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X is continuous because it can be any amount of time from 0 to infinity….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093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C0C6F-F6A7-34B4-20BB-2994E5DE28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7081" y="84909"/>
            <a:ext cx="12096210" cy="1090748"/>
          </a:xfrm>
        </p:spPr>
        <p:txBody>
          <a:bodyPr/>
          <a:lstStyle/>
          <a:p>
            <a:r>
              <a:rPr lang="en-US" sz="2200" dirty="0"/>
              <a:t>Suppose you have two eggs, each egg has a mean weight of 20g and a standard deviation of 2.3g.  What is the Mean weight for the distribution of  2 eggs combined? Assume that weight of eggs are normally distributed.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8BC35D-DA07-86CF-1634-1D9497A3CEBC}"/>
              </a:ext>
            </a:extLst>
          </p:cNvPr>
          <p:cNvSpPr txBox="1">
            <a:spLocks/>
          </p:cNvSpPr>
          <p:nvPr/>
        </p:nvSpPr>
        <p:spPr bwMode="auto">
          <a:xfrm>
            <a:off x="147406" y="1285286"/>
            <a:ext cx="11336337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Rule #1: When two random variables are added together, the “mean for their sum” is equal to the sum of their “means”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FF74D4-1A5B-8196-5E97-888FB7292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81" y="2128248"/>
            <a:ext cx="458946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The mean weight of 1 egg is 20g, so the mean weight of 2 eggs would be: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5EC7B70-B295-69B5-84F9-776CA0004B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57231"/>
              </p:ext>
            </p:extLst>
          </p:nvPr>
        </p:nvGraphicFramePr>
        <p:xfrm>
          <a:off x="1018401" y="2765971"/>
          <a:ext cx="25161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241200" progId="Equation.DSMT4">
                  <p:embed/>
                </p:oleObj>
              </mc:Choice>
              <mc:Fallback>
                <p:oleObj name="Equation" r:id="rId4" imgW="120636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5EC7B70-B295-69B5-84F9-776CA0004B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401" y="2765971"/>
                        <a:ext cx="2516187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6383C06-C1E8-A812-A714-C0E9C8F634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490963"/>
              </p:ext>
            </p:extLst>
          </p:nvPr>
        </p:nvGraphicFramePr>
        <p:xfrm>
          <a:off x="926558" y="3298100"/>
          <a:ext cx="24098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41200" progId="Equation.DSMT4">
                  <p:embed/>
                </p:oleObj>
              </mc:Choice>
              <mc:Fallback>
                <p:oleObj name="Equation" r:id="rId6" imgW="115560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6383C06-C1E8-A812-A714-C0E9C8F634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558" y="3298100"/>
                        <a:ext cx="24098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03E6FC-9CCF-9420-6780-2A1FED2DE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102052"/>
              </p:ext>
            </p:extLst>
          </p:nvPr>
        </p:nvGraphicFramePr>
        <p:xfrm>
          <a:off x="3336383" y="3349173"/>
          <a:ext cx="8731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03040" progId="Equation.DSMT4">
                  <p:embed/>
                </p:oleObj>
              </mc:Choice>
              <mc:Fallback>
                <p:oleObj name="Equation" r:id="rId8" imgW="4190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03E6FC-9CCF-9420-6780-2A1FED2DE6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383" y="3349173"/>
                        <a:ext cx="8731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A7D26C9-57F4-9F28-3EEF-7CCDE749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2508" y="2058345"/>
            <a:ext cx="3614788" cy="157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Suppose the combined weight of two eggs is normally distributed, the mean of this distribution would be 40g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F05C04-85C4-3351-D3B3-054C15A25EDE}"/>
              </a:ext>
            </a:extLst>
          </p:cNvPr>
          <p:cNvGrpSpPr>
            <a:grpSpLocks/>
          </p:cNvGrpSpPr>
          <p:nvPr/>
        </p:nvGrpSpPr>
        <p:grpSpPr bwMode="auto">
          <a:xfrm>
            <a:off x="8569844" y="2128248"/>
            <a:ext cx="2592388" cy="1743018"/>
            <a:chOff x="676308" y="3427350"/>
            <a:chExt cx="2591825" cy="1845797"/>
          </a:xfrm>
        </p:grpSpPr>
        <p:grpSp>
          <p:nvGrpSpPr>
            <p:cNvPr id="15" name="Group 8">
              <a:extLst>
                <a:ext uri="{FF2B5EF4-FFF2-40B4-BE49-F238E27FC236}">
                  <a16:creationId xmlns:a16="http://schemas.microsoft.com/office/drawing/2014/main" id="{BA64FAFE-F47A-A586-0E81-1521A6F081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308" y="3427350"/>
              <a:ext cx="2591825" cy="1845797"/>
              <a:chOff x="676308" y="3427350"/>
              <a:chExt cx="2591825" cy="1845797"/>
            </a:xfrm>
          </p:grpSpPr>
          <p:pic>
            <p:nvPicPr>
              <p:cNvPr id="18" name="Picture 2">
                <a:extLst>
                  <a:ext uri="{FF2B5EF4-FFF2-40B4-BE49-F238E27FC236}">
                    <a16:creationId xmlns:a16="http://schemas.microsoft.com/office/drawing/2014/main" id="{A5AA47B8-2076-8C8F-AD92-AED95FCEC44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8" y="3427350"/>
                <a:ext cx="2591825" cy="1669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9" name="Object 5">
                <a:extLst>
                  <a:ext uri="{FF2B5EF4-FFF2-40B4-BE49-F238E27FC236}">
                    <a16:creationId xmlns:a16="http://schemas.microsoft.com/office/drawing/2014/main" id="{0D19C04B-D671-08CF-D534-24CB7C98A17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66897194"/>
                  </p:ext>
                </p:extLst>
              </p:nvPr>
            </p:nvGraphicFramePr>
            <p:xfrm>
              <a:off x="1826683" y="5069947"/>
              <a:ext cx="292100" cy="20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291960" imgH="203040" progId="Equation.DSMT4">
                      <p:embed/>
                    </p:oleObj>
                  </mc:Choice>
                  <mc:Fallback>
                    <p:oleObj name="Equation" r:id="rId11" imgW="291960" imgH="203040" progId="Equation.DSMT4">
                      <p:embed/>
                      <p:pic>
                        <p:nvPicPr>
                          <p:cNvPr id="19" name="Object 5">
                            <a:extLst>
                              <a:ext uri="{FF2B5EF4-FFF2-40B4-BE49-F238E27FC236}">
                                <a16:creationId xmlns:a16="http://schemas.microsoft.com/office/drawing/2014/main" id="{0D19C04B-D671-08CF-D534-24CB7C98A17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26683" y="5069947"/>
                            <a:ext cx="292100" cy="203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" name="Object 13">
                <a:extLst>
                  <a:ext uri="{FF2B5EF4-FFF2-40B4-BE49-F238E27FC236}">
                    <a16:creationId xmlns:a16="http://schemas.microsoft.com/office/drawing/2014/main" id="{7F66BA4C-8B8D-80D2-2736-5A6E21840ED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60781867"/>
                  </p:ext>
                </p:extLst>
              </p:nvPr>
            </p:nvGraphicFramePr>
            <p:xfrm>
              <a:off x="2286752" y="5090590"/>
              <a:ext cx="253945" cy="1781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3" imgW="253800" imgH="177480" progId="Equation.DSMT4">
                      <p:embed/>
                    </p:oleObj>
                  </mc:Choice>
                  <mc:Fallback>
                    <p:oleObj name="Equation" r:id="rId13" imgW="253800" imgH="177480" progId="Equation.DSMT4">
                      <p:embed/>
                      <p:pic>
                        <p:nvPicPr>
                          <p:cNvPr id="20" name="Object 13">
                            <a:extLst>
                              <a:ext uri="{FF2B5EF4-FFF2-40B4-BE49-F238E27FC236}">
                                <a16:creationId xmlns:a16="http://schemas.microsoft.com/office/drawing/2014/main" id="{7F66BA4C-8B8D-80D2-2736-5A6E21840ED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86752" y="5090590"/>
                            <a:ext cx="253945" cy="17819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" name="Object 14">
                <a:extLst>
                  <a:ext uri="{FF2B5EF4-FFF2-40B4-BE49-F238E27FC236}">
                    <a16:creationId xmlns:a16="http://schemas.microsoft.com/office/drawing/2014/main" id="{97EE198F-689C-1AD9-0BE0-0B4C56C45B8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02509926"/>
                  </p:ext>
                </p:extLst>
              </p:nvPr>
            </p:nvGraphicFramePr>
            <p:xfrm>
              <a:off x="1474129" y="5067055"/>
              <a:ext cx="253945" cy="1765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253800" imgH="177480" progId="Equation.DSMT4">
                      <p:embed/>
                    </p:oleObj>
                  </mc:Choice>
                  <mc:Fallback>
                    <p:oleObj name="Equation" r:id="rId15" imgW="253800" imgH="177480" progId="Equation.DSMT4">
                      <p:embed/>
                      <p:pic>
                        <p:nvPicPr>
                          <p:cNvPr id="21" name="Object 14">
                            <a:extLst>
                              <a:ext uri="{FF2B5EF4-FFF2-40B4-BE49-F238E27FC236}">
                                <a16:creationId xmlns:a16="http://schemas.microsoft.com/office/drawing/2014/main" id="{97EE198F-689C-1AD9-0BE0-0B4C56C45B8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74129" y="5067055"/>
                            <a:ext cx="253945" cy="1765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6AE3DD0-A940-2011-57A9-FFC2237E5C51}"/>
                </a:ext>
              </a:extLst>
            </p:cNvPr>
            <p:cNvCxnSpPr/>
            <p:nvPr/>
          </p:nvCxnSpPr>
          <p:spPr>
            <a:xfrm flipV="1">
              <a:off x="237932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723FD7-3E6D-E9D6-09CC-C117059E1487}"/>
                </a:ext>
              </a:extLst>
            </p:cNvPr>
            <p:cNvCxnSpPr/>
            <p:nvPr/>
          </p:nvCxnSpPr>
          <p:spPr>
            <a:xfrm flipV="1">
              <a:off x="164288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E7751B7-469C-394E-F152-B4F6D375D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42785"/>
            <a:ext cx="489421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Likewise the mean weight of 12 eggs would be the sum of the 12 means: 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8DDE237-C105-B439-66C8-480BE7263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213053"/>
              </p:ext>
            </p:extLst>
          </p:nvPr>
        </p:nvGraphicFramePr>
        <p:xfrm>
          <a:off x="792139" y="4785768"/>
          <a:ext cx="33099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87240" imgH="241200" progId="Equation.DSMT4">
                  <p:embed/>
                </p:oleObj>
              </mc:Choice>
              <mc:Fallback>
                <p:oleObj name="Equation" r:id="rId17" imgW="1587240" imgH="2412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8DDE237-C105-B439-66C8-480BE72636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39" y="4785768"/>
                        <a:ext cx="330993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A41A349-D3D4-40B9-EAED-249AF751C9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422786"/>
              </p:ext>
            </p:extLst>
          </p:nvPr>
        </p:nvGraphicFramePr>
        <p:xfrm>
          <a:off x="792139" y="5289006"/>
          <a:ext cx="222567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66680" imgH="241200" progId="Equation.DSMT4">
                  <p:embed/>
                </p:oleObj>
              </mc:Choice>
              <mc:Fallback>
                <p:oleObj name="Equation" r:id="rId19" imgW="1066680" imgH="2412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A41A349-D3D4-40B9-EAED-249AF751C9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39" y="5289006"/>
                        <a:ext cx="2225675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95F98CD-11F0-D1E5-C9CA-A19B9E95F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491704"/>
              </p:ext>
            </p:extLst>
          </p:nvPr>
        </p:nvGraphicFramePr>
        <p:xfrm>
          <a:off x="3017814" y="5285036"/>
          <a:ext cx="1031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00" imgH="203040" progId="Equation.DSMT4">
                  <p:embed/>
                </p:oleObj>
              </mc:Choice>
              <mc:Fallback>
                <p:oleObj name="Equation" r:id="rId21" imgW="49500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95F98CD-11F0-D1E5-C9CA-A19B9E95F9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14" y="5285036"/>
                        <a:ext cx="1031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24F85E6B-4EF2-4D68-43C8-EBE58B1B2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5056" y="4723810"/>
            <a:ext cx="3614788" cy="157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Suppose the combined weight of twelve eggs is normally distributed, the mean of this distribution would be 240g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94A19B6-9611-92C3-D4E6-BFBE6FF7D8BF}"/>
              </a:ext>
            </a:extLst>
          </p:cNvPr>
          <p:cNvGrpSpPr>
            <a:grpSpLocks/>
          </p:cNvGrpSpPr>
          <p:nvPr/>
        </p:nvGrpSpPr>
        <p:grpSpPr bwMode="auto">
          <a:xfrm>
            <a:off x="8569844" y="4804099"/>
            <a:ext cx="2592388" cy="1742753"/>
            <a:chOff x="676308" y="3427350"/>
            <a:chExt cx="2591825" cy="1845516"/>
          </a:xfrm>
        </p:grpSpPr>
        <p:grpSp>
          <p:nvGrpSpPr>
            <p:cNvPr id="28" name="Group 8">
              <a:extLst>
                <a:ext uri="{FF2B5EF4-FFF2-40B4-BE49-F238E27FC236}">
                  <a16:creationId xmlns:a16="http://schemas.microsoft.com/office/drawing/2014/main" id="{4C90B204-2CD2-28FA-FB9A-CB68F20703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308" y="3427350"/>
              <a:ext cx="2591825" cy="1845516"/>
              <a:chOff x="676308" y="3427350"/>
              <a:chExt cx="2591825" cy="1845516"/>
            </a:xfrm>
          </p:grpSpPr>
          <p:pic>
            <p:nvPicPr>
              <p:cNvPr id="31" name="Picture 2">
                <a:extLst>
                  <a:ext uri="{FF2B5EF4-FFF2-40B4-BE49-F238E27FC236}">
                    <a16:creationId xmlns:a16="http://schemas.microsoft.com/office/drawing/2014/main" id="{EFDA55E7-5DDE-BB1C-46B8-30D1573B76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8" y="3427350"/>
                <a:ext cx="2591825" cy="1669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32" name="Object 5">
                <a:extLst>
                  <a:ext uri="{FF2B5EF4-FFF2-40B4-BE49-F238E27FC236}">
                    <a16:creationId xmlns:a16="http://schemas.microsoft.com/office/drawing/2014/main" id="{136F4A18-0C0B-60E4-D328-5CCA952B0DF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31979989"/>
                  </p:ext>
                </p:extLst>
              </p:nvPr>
            </p:nvGraphicFramePr>
            <p:xfrm>
              <a:off x="1788385" y="5069452"/>
              <a:ext cx="368220" cy="2034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368280" imgH="203040" progId="Equation.DSMT4">
                      <p:embed/>
                    </p:oleObj>
                  </mc:Choice>
                  <mc:Fallback>
                    <p:oleObj name="Equation" r:id="rId23" imgW="368280" imgH="203040" progId="Equation.DSMT4">
                      <p:embed/>
                      <p:pic>
                        <p:nvPicPr>
                          <p:cNvPr id="32" name="Object 5">
                            <a:extLst>
                              <a:ext uri="{FF2B5EF4-FFF2-40B4-BE49-F238E27FC236}">
                                <a16:creationId xmlns:a16="http://schemas.microsoft.com/office/drawing/2014/main" id="{136F4A18-0C0B-60E4-D328-5CCA952B0DF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88385" y="5069452"/>
                            <a:ext cx="368220" cy="20341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" name="Object 13">
                <a:extLst>
                  <a:ext uri="{FF2B5EF4-FFF2-40B4-BE49-F238E27FC236}">
                    <a16:creationId xmlns:a16="http://schemas.microsoft.com/office/drawing/2014/main" id="{3BB599AB-98EB-05C3-0A72-FD1159D52D6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60781867"/>
                  </p:ext>
                </p:extLst>
              </p:nvPr>
            </p:nvGraphicFramePr>
            <p:xfrm>
              <a:off x="2286752" y="5090590"/>
              <a:ext cx="253945" cy="1781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253800" imgH="177480" progId="Equation.DSMT4">
                      <p:embed/>
                    </p:oleObj>
                  </mc:Choice>
                  <mc:Fallback>
                    <p:oleObj name="Equation" r:id="rId25" imgW="253800" imgH="177480" progId="Equation.DSMT4">
                      <p:embed/>
                      <p:pic>
                        <p:nvPicPr>
                          <p:cNvPr id="33" name="Object 13">
                            <a:extLst>
                              <a:ext uri="{FF2B5EF4-FFF2-40B4-BE49-F238E27FC236}">
                                <a16:creationId xmlns:a16="http://schemas.microsoft.com/office/drawing/2014/main" id="{3BB599AB-98EB-05C3-0A72-FD1159D52D6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86752" y="5090590"/>
                            <a:ext cx="253945" cy="17819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4" name="Object 14">
                <a:extLst>
                  <a:ext uri="{FF2B5EF4-FFF2-40B4-BE49-F238E27FC236}">
                    <a16:creationId xmlns:a16="http://schemas.microsoft.com/office/drawing/2014/main" id="{9EAAD8A7-4230-1F76-8D31-4F71CF7C0E4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02509926"/>
                  </p:ext>
                </p:extLst>
              </p:nvPr>
            </p:nvGraphicFramePr>
            <p:xfrm>
              <a:off x="1474129" y="5067055"/>
              <a:ext cx="253945" cy="1765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6" imgW="253800" imgH="177480" progId="Equation.DSMT4">
                      <p:embed/>
                    </p:oleObj>
                  </mc:Choice>
                  <mc:Fallback>
                    <p:oleObj name="Equation" r:id="rId26" imgW="253800" imgH="177480" progId="Equation.DSMT4">
                      <p:embed/>
                      <p:pic>
                        <p:nvPicPr>
                          <p:cNvPr id="34" name="Object 14">
                            <a:extLst>
                              <a:ext uri="{FF2B5EF4-FFF2-40B4-BE49-F238E27FC236}">
                                <a16:creationId xmlns:a16="http://schemas.microsoft.com/office/drawing/2014/main" id="{9EAAD8A7-4230-1F76-8D31-4F71CF7C0E4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74129" y="5067055"/>
                            <a:ext cx="253945" cy="1765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2CC69CC-D803-F8DB-826E-09896C2B79B7}"/>
                </a:ext>
              </a:extLst>
            </p:cNvPr>
            <p:cNvCxnSpPr/>
            <p:nvPr/>
          </p:nvCxnSpPr>
          <p:spPr>
            <a:xfrm flipV="1">
              <a:off x="237932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B6D375D-11E2-7C8D-7B32-974E38E2849F}"/>
                </a:ext>
              </a:extLst>
            </p:cNvPr>
            <p:cNvCxnSpPr/>
            <p:nvPr/>
          </p:nvCxnSpPr>
          <p:spPr>
            <a:xfrm flipV="1">
              <a:off x="164288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41C624C-CDFA-C3FD-869F-098DE9ABD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9075" y="1724025"/>
            <a:ext cx="4038368" cy="408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Weight Distribution of 2 Eggs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7B5872-33F8-1EB6-63FD-2D3B3A376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9100" y="4427749"/>
            <a:ext cx="3971693" cy="40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Weight Distribution of 12 Eggs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344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22" grpId="0"/>
      <p:bldP spid="26" grpId="0"/>
      <p:bldP spid="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43159-8873-140B-55D9-2D6CFEE9CD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6808" y="162561"/>
            <a:ext cx="11425646" cy="1184412"/>
          </a:xfrm>
        </p:spPr>
        <p:txBody>
          <a:bodyPr/>
          <a:lstStyle/>
          <a:p>
            <a:r>
              <a:rPr lang="en-US" sz="2200" dirty="0"/>
              <a:t>The mean weight of a grade 12 student is 160lbs and the mean weight of a grade 11 student is 140lbs.  Suppose we want to know the difference in weight between gr11 and 12 students.  What is the mean of the “difference in weight”?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1F5E8C-DDE4-46CD-7969-D8509881856D}"/>
              </a:ext>
            </a:extLst>
          </p:cNvPr>
          <p:cNvSpPr txBox="1">
            <a:spLocks/>
          </p:cNvSpPr>
          <p:nvPr/>
        </p:nvSpPr>
        <p:spPr bwMode="auto">
          <a:xfrm>
            <a:off x="271463" y="1485584"/>
            <a:ext cx="11336337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Rule #2: When subtracting two random variables, “mean” for the distribution of the difference  is equal to the difference of the two means.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F66E15-05B8-95DE-F849-A6351DFD8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" y="2361521"/>
            <a:ext cx="4823051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Suppose “X” is the random variable for the mean weight of a gr11 student: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1076CC8-F57E-FF42-E9AF-D465FB70AF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77649"/>
              </p:ext>
            </p:extLst>
          </p:nvPr>
        </p:nvGraphicFramePr>
        <p:xfrm>
          <a:off x="5287962" y="2478996"/>
          <a:ext cx="16160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228600" progId="Equation.DSMT4">
                  <p:embed/>
                </p:oleObj>
              </mc:Choice>
              <mc:Fallback>
                <p:oleObj name="Equation" r:id="rId4" imgW="7743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1076CC8-F57E-FF42-E9AF-D465FB70AF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2" y="2478996"/>
                        <a:ext cx="16160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AF9FAD7-0547-B7B1-40AC-83048D17E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" y="3271567"/>
            <a:ext cx="4823051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Suppose “Y” is the random variable for the mean weight of a gr12 student: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1C4790-16EB-D032-CD50-8D46C22F5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192360"/>
              </p:ext>
            </p:extLst>
          </p:nvPr>
        </p:nvGraphicFramePr>
        <p:xfrm>
          <a:off x="5314949" y="3389042"/>
          <a:ext cx="1589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228600" progId="Equation.DSMT4">
                  <p:embed/>
                </p:oleObj>
              </mc:Choice>
              <mc:Fallback>
                <p:oleObj name="Equation" r:id="rId6" imgW="76176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1C4790-16EB-D032-CD50-8D46C22F5C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49" y="3389042"/>
                        <a:ext cx="1589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19FB9A-B771-25E2-596E-6D92F5D58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48" y="4259990"/>
            <a:ext cx="4823051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Now let “Z” be the difference in weight between gr 11 and gr12 students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7DE9484-E0DE-CD9A-1513-4646EF8044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497769"/>
              </p:ext>
            </p:extLst>
          </p:nvPr>
        </p:nvGraphicFramePr>
        <p:xfrm>
          <a:off x="5314949" y="4371113"/>
          <a:ext cx="13747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164880" progId="Equation.DSMT4">
                  <p:embed/>
                </p:oleObj>
              </mc:Choice>
              <mc:Fallback>
                <p:oleObj name="Equation" r:id="rId8" imgW="66024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7DE9484-E0DE-CD9A-1513-4646EF8044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49" y="4371113"/>
                        <a:ext cx="137477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D7F117C-F272-5193-7B14-2A44F4D491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763409"/>
              </p:ext>
            </p:extLst>
          </p:nvPr>
        </p:nvGraphicFramePr>
        <p:xfrm>
          <a:off x="5159374" y="4785859"/>
          <a:ext cx="174466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28600" progId="Equation.DSMT4">
                  <p:embed/>
                </p:oleObj>
              </mc:Choice>
              <mc:Fallback>
                <p:oleObj name="Equation" r:id="rId10" imgW="83808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D7F117C-F272-5193-7B14-2A44F4D491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4" y="4785859"/>
                        <a:ext cx="1744663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712A745-C581-E0FE-5F6F-A27772753D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521640"/>
              </p:ext>
            </p:extLst>
          </p:nvPr>
        </p:nvGraphicFramePr>
        <p:xfrm>
          <a:off x="5115519" y="5254536"/>
          <a:ext cx="19288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28600" progId="Equation.DSMT4">
                  <p:embed/>
                </p:oleObj>
              </mc:Choice>
              <mc:Fallback>
                <p:oleObj name="Equation" r:id="rId12" imgW="9270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712A745-C581-E0FE-5F6F-A27772753D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5519" y="5254536"/>
                        <a:ext cx="192881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55AD80B-3695-C711-17EC-60D371110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986106"/>
              </p:ext>
            </p:extLst>
          </p:nvPr>
        </p:nvGraphicFramePr>
        <p:xfrm>
          <a:off x="5141956" y="5695905"/>
          <a:ext cx="14541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228600" progId="Equation.DSMT4">
                  <p:embed/>
                </p:oleObj>
              </mc:Choice>
              <mc:Fallback>
                <p:oleObj name="Equation" r:id="rId14" imgW="69840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55AD80B-3695-C711-17EC-60D371110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956" y="5695905"/>
                        <a:ext cx="14541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74E14839-D1B8-9B1C-375E-737AD588592A}"/>
              </a:ext>
            </a:extLst>
          </p:cNvPr>
          <p:cNvGrpSpPr>
            <a:grpSpLocks/>
          </p:cNvGrpSpPr>
          <p:nvPr/>
        </p:nvGrpSpPr>
        <p:grpSpPr bwMode="auto">
          <a:xfrm>
            <a:off x="8404976" y="3629398"/>
            <a:ext cx="2592388" cy="1738901"/>
            <a:chOff x="676308" y="3427350"/>
            <a:chExt cx="2591825" cy="1841437"/>
          </a:xfrm>
        </p:grpSpPr>
        <p:grpSp>
          <p:nvGrpSpPr>
            <p:cNvPr id="14" name="Group 8">
              <a:extLst>
                <a:ext uri="{FF2B5EF4-FFF2-40B4-BE49-F238E27FC236}">
                  <a16:creationId xmlns:a16="http://schemas.microsoft.com/office/drawing/2014/main" id="{5C8CC192-DAFA-8033-1418-4B5B0E9947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308" y="3427350"/>
              <a:ext cx="2591825" cy="1841437"/>
              <a:chOff x="676308" y="3427350"/>
              <a:chExt cx="2591825" cy="1841437"/>
            </a:xfrm>
          </p:grpSpPr>
          <p:pic>
            <p:nvPicPr>
              <p:cNvPr id="17" name="Picture 2">
                <a:extLst>
                  <a:ext uri="{FF2B5EF4-FFF2-40B4-BE49-F238E27FC236}">
                    <a16:creationId xmlns:a16="http://schemas.microsoft.com/office/drawing/2014/main" id="{6E91726F-30C8-F0F1-2859-B8343879EC1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8" y="3427350"/>
                <a:ext cx="2591825" cy="1669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8" name="Object 5">
                <a:extLst>
                  <a:ext uri="{FF2B5EF4-FFF2-40B4-BE49-F238E27FC236}">
                    <a16:creationId xmlns:a16="http://schemas.microsoft.com/office/drawing/2014/main" id="{F6EA3B5E-A1FA-A44B-2F54-B5F0D364872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58710013"/>
                  </p:ext>
                </p:extLst>
              </p:nvPr>
            </p:nvGraphicFramePr>
            <p:xfrm>
              <a:off x="1781805" y="5081166"/>
              <a:ext cx="380917" cy="1781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380880" imgH="177480" progId="Equation.DSMT4">
                      <p:embed/>
                    </p:oleObj>
                  </mc:Choice>
                  <mc:Fallback>
                    <p:oleObj name="Equation" r:id="rId17" imgW="380880" imgH="177480" progId="Equation.DSMT4">
                      <p:embed/>
                      <p:pic>
                        <p:nvPicPr>
                          <p:cNvPr id="18" name="Object 5">
                            <a:extLst>
                              <a:ext uri="{FF2B5EF4-FFF2-40B4-BE49-F238E27FC236}">
                                <a16:creationId xmlns:a16="http://schemas.microsoft.com/office/drawing/2014/main" id="{F6EA3B5E-A1FA-A44B-2F54-B5F0D3648729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81805" y="5081166"/>
                            <a:ext cx="380917" cy="1781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" name="Object 13">
                <a:extLst>
                  <a:ext uri="{FF2B5EF4-FFF2-40B4-BE49-F238E27FC236}">
                    <a16:creationId xmlns:a16="http://schemas.microsoft.com/office/drawing/2014/main" id="{BA691032-8B9A-2682-B786-301E731B1E3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47611476"/>
                  </p:ext>
                </p:extLst>
              </p:nvPr>
            </p:nvGraphicFramePr>
            <p:xfrm>
              <a:off x="2286752" y="5090590"/>
              <a:ext cx="253945" cy="1781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9" imgW="253800" imgH="177480" progId="Equation.DSMT4">
                      <p:embed/>
                    </p:oleObj>
                  </mc:Choice>
                  <mc:Fallback>
                    <p:oleObj name="Equation" r:id="rId19" imgW="253800" imgH="177480" progId="Equation.DSMT4">
                      <p:embed/>
                      <p:pic>
                        <p:nvPicPr>
                          <p:cNvPr id="19" name="Object 13">
                            <a:extLst>
                              <a:ext uri="{FF2B5EF4-FFF2-40B4-BE49-F238E27FC236}">
                                <a16:creationId xmlns:a16="http://schemas.microsoft.com/office/drawing/2014/main" id="{BA691032-8B9A-2682-B786-301E731B1E3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86752" y="5090590"/>
                            <a:ext cx="253945" cy="17819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" name="Object 14">
                <a:extLst>
                  <a:ext uri="{FF2B5EF4-FFF2-40B4-BE49-F238E27FC236}">
                    <a16:creationId xmlns:a16="http://schemas.microsoft.com/office/drawing/2014/main" id="{D2245523-88BE-8698-DEA7-8F32E77882A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5105816"/>
                  </p:ext>
                </p:extLst>
              </p:nvPr>
            </p:nvGraphicFramePr>
            <p:xfrm>
              <a:off x="1474129" y="5067055"/>
              <a:ext cx="253945" cy="1765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1" imgW="253800" imgH="177480" progId="Equation.DSMT4">
                      <p:embed/>
                    </p:oleObj>
                  </mc:Choice>
                  <mc:Fallback>
                    <p:oleObj name="Equation" r:id="rId21" imgW="253800" imgH="177480" progId="Equation.DSMT4">
                      <p:embed/>
                      <p:pic>
                        <p:nvPicPr>
                          <p:cNvPr id="20" name="Object 14">
                            <a:extLst>
                              <a:ext uri="{FF2B5EF4-FFF2-40B4-BE49-F238E27FC236}">
                                <a16:creationId xmlns:a16="http://schemas.microsoft.com/office/drawing/2014/main" id="{D2245523-88BE-8698-DEA7-8F32E77882A9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74129" y="5067055"/>
                            <a:ext cx="253945" cy="1765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E5068E9-0F4F-F103-ED20-7E330503DD2B}"/>
                </a:ext>
              </a:extLst>
            </p:cNvPr>
            <p:cNvCxnSpPr/>
            <p:nvPr/>
          </p:nvCxnSpPr>
          <p:spPr>
            <a:xfrm flipV="1">
              <a:off x="237932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42A2087-D056-906D-5811-188E3CE59F71}"/>
                </a:ext>
              </a:extLst>
            </p:cNvPr>
            <p:cNvCxnSpPr/>
            <p:nvPr/>
          </p:nvCxnSpPr>
          <p:spPr>
            <a:xfrm flipV="1">
              <a:off x="164288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8F8890E-1D97-E11E-6457-8979E554D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432" y="2566772"/>
            <a:ext cx="4038368" cy="408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Distribution of Difference in Weights between Gr12 &amp; Gr11 Students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541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A32A3F-CC2D-F276-A92B-F0BE4A41DCA4}"/>
              </a:ext>
            </a:extLst>
          </p:cNvPr>
          <p:cNvSpPr txBox="1">
            <a:spLocks/>
          </p:cNvSpPr>
          <p:nvPr/>
        </p:nvSpPr>
        <p:spPr bwMode="auto">
          <a:xfrm>
            <a:off x="87081" y="84909"/>
            <a:ext cx="12096210" cy="1090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Suppose you have two eggs, each egg has a mean weight of 20g and a standard deviation of 2.3g.  How would you find the standard deviation of weight for 2 eggs combined?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AAD35D-FD43-5AFD-82E4-0C2058508866}"/>
              </a:ext>
            </a:extLst>
          </p:cNvPr>
          <p:cNvSpPr txBox="1">
            <a:spLocks/>
          </p:cNvSpPr>
          <p:nvPr/>
        </p:nvSpPr>
        <p:spPr bwMode="auto">
          <a:xfrm>
            <a:off x="194491" y="1096622"/>
            <a:ext cx="11336338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Rule #3: Can’t combine standard deviations.  Instead, combine the variance!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4FA63B2-4530-7BB2-2478-B7DE9E1D0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912829"/>
              </p:ext>
            </p:extLst>
          </p:nvPr>
        </p:nvGraphicFramePr>
        <p:xfrm>
          <a:off x="510358" y="1684133"/>
          <a:ext cx="25161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241200" progId="Equation.DSMT4">
                  <p:embed/>
                </p:oleObj>
              </mc:Choice>
              <mc:Fallback>
                <p:oleObj name="Equation" r:id="rId4" imgW="120636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4FA63B2-4530-7BB2-2478-B7DE9E1D05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58" y="1684133"/>
                        <a:ext cx="251618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94BEB08-10AF-E759-6DCD-A194966EB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503" y="2247241"/>
            <a:ext cx="3014663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NO!!! Can’t combine standard deviations!!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D0C355-948B-D78E-CE35-0E168C683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422" y="1650590"/>
            <a:ext cx="4984155" cy="1045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Instead, we can only combine variances.    After we have variance, square root to find the standard deviation: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E257A63-3181-8120-6AAD-8411E5D39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273800"/>
              </p:ext>
            </p:extLst>
          </p:nvPr>
        </p:nvGraphicFramePr>
        <p:xfrm>
          <a:off x="3886021" y="2725707"/>
          <a:ext cx="29130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253800" progId="Equation.DSMT4">
                  <p:embed/>
                </p:oleObj>
              </mc:Choice>
              <mc:Fallback>
                <p:oleObj name="Equation" r:id="rId6" imgW="13968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E257A63-3181-8120-6AAD-8411E5D391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021" y="2725707"/>
                        <a:ext cx="29130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C57DA61-CEF3-490B-0540-A4346FD81D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641613"/>
              </p:ext>
            </p:extLst>
          </p:nvPr>
        </p:nvGraphicFramePr>
        <p:xfrm>
          <a:off x="3833634" y="3330544"/>
          <a:ext cx="25177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53800" progId="Equation.DSMT4">
                  <p:embed/>
                </p:oleObj>
              </mc:Choice>
              <mc:Fallback>
                <p:oleObj name="Equation" r:id="rId8" imgW="12063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C57DA61-CEF3-490B-0540-A4346FD81D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634" y="3330544"/>
                        <a:ext cx="25177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DEDD5EE-B354-4A2E-B3DE-B9920220E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53854"/>
              </p:ext>
            </p:extLst>
          </p:nvPr>
        </p:nvGraphicFramePr>
        <p:xfrm>
          <a:off x="3949700" y="3858231"/>
          <a:ext cx="21463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66400" progId="Equation.DSMT4">
                  <p:embed/>
                </p:oleObj>
              </mc:Choice>
              <mc:Fallback>
                <p:oleObj name="Equation" r:id="rId10" imgW="1028520" imgH="266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DEDD5EE-B354-4A2E-B3DE-B9920220E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3858231"/>
                        <a:ext cx="214630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AF18B54-F86F-863F-8E3F-69BDB260F4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933512"/>
              </p:ext>
            </p:extLst>
          </p:nvPr>
        </p:nvGraphicFramePr>
        <p:xfrm>
          <a:off x="6351409" y="3330544"/>
          <a:ext cx="15113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253800" progId="Equation.DSMT4">
                  <p:embed/>
                </p:oleObj>
              </mc:Choice>
              <mc:Fallback>
                <p:oleObj name="Equation" r:id="rId12" imgW="7236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AF18B54-F86F-863F-8E3F-69BDB260F4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409" y="3330544"/>
                        <a:ext cx="15113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EC4753B-E3C2-1F69-6A51-DC5C54062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655" y="3951009"/>
            <a:ext cx="3930945" cy="37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Standard deviation of 2 eggs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8D6D225-1063-FCBD-87E9-329088229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91" y="4777954"/>
            <a:ext cx="3930945" cy="1716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Likewise, if we want to find the standard deviation of weight for 12 eggs, find the variance first.  The Square root to get the standard deviation 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CC5D72A-E257-462F-1355-0C309E92B3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90182"/>
              </p:ext>
            </p:extLst>
          </p:nvPr>
        </p:nvGraphicFramePr>
        <p:xfrm>
          <a:off x="4441825" y="4885842"/>
          <a:ext cx="37084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253800" progId="Equation.DSMT4">
                  <p:embed/>
                </p:oleObj>
              </mc:Choice>
              <mc:Fallback>
                <p:oleObj name="Equation" r:id="rId14" imgW="17776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CC5D72A-E257-462F-1355-0C309E92B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4885842"/>
                        <a:ext cx="37084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3C87443-FB1A-D93E-98BD-437EDF3F12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90190"/>
              </p:ext>
            </p:extLst>
          </p:nvPr>
        </p:nvGraphicFramePr>
        <p:xfrm>
          <a:off x="4446588" y="5504967"/>
          <a:ext cx="24114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55600" imgH="253800" progId="Equation.DSMT4">
                  <p:embed/>
                </p:oleObj>
              </mc:Choice>
              <mc:Fallback>
                <p:oleObj name="Equation" r:id="rId16" imgW="115560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3C87443-FB1A-D93E-98BD-437EDF3F1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504967"/>
                        <a:ext cx="24114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6DC3E3B-36DA-E555-5BFC-65E5F2364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199570"/>
              </p:ext>
            </p:extLst>
          </p:nvPr>
        </p:nvGraphicFramePr>
        <p:xfrm>
          <a:off x="4586288" y="6101867"/>
          <a:ext cx="23844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266400" progId="Equation.DSMT4">
                  <p:embed/>
                </p:oleObj>
              </mc:Choice>
              <mc:Fallback>
                <p:oleObj name="Equation" r:id="rId18" imgW="1143000" imgH="2664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6DC3E3B-36DA-E555-5BFC-65E5F23644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288" y="6101867"/>
                        <a:ext cx="2384425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58F3866-2FA4-B07C-209D-A769B2D0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2272" y="1572925"/>
            <a:ext cx="3614788" cy="157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Suppose the combined weight of two eggs is normally distributed, one std dev. of this distribution would be around 3.253g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3CA13E-3C78-A52D-69D3-D6510F3FF6C0}"/>
              </a:ext>
            </a:extLst>
          </p:cNvPr>
          <p:cNvGrpSpPr>
            <a:grpSpLocks/>
          </p:cNvGrpSpPr>
          <p:nvPr/>
        </p:nvGrpSpPr>
        <p:grpSpPr bwMode="auto">
          <a:xfrm>
            <a:off x="8869184" y="3330544"/>
            <a:ext cx="2592388" cy="1758616"/>
            <a:chOff x="676308" y="3427350"/>
            <a:chExt cx="2591825" cy="1862315"/>
          </a:xfrm>
        </p:grpSpPr>
        <p:grpSp>
          <p:nvGrpSpPr>
            <p:cNvPr id="20" name="Group 8">
              <a:extLst>
                <a:ext uri="{FF2B5EF4-FFF2-40B4-BE49-F238E27FC236}">
                  <a16:creationId xmlns:a16="http://schemas.microsoft.com/office/drawing/2014/main" id="{7BF5172C-4CB6-DD32-3DAD-7E6E78F834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308" y="3427350"/>
              <a:ext cx="2591825" cy="1862315"/>
              <a:chOff x="676308" y="3427350"/>
              <a:chExt cx="2591825" cy="1862315"/>
            </a:xfrm>
          </p:grpSpPr>
          <p:pic>
            <p:nvPicPr>
              <p:cNvPr id="23" name="Picture 2">
                <a:extLst>
                  <a:ext uri="{FF2B5EF4-FFF2-40B4-BE49-F238E27FC236}">
                    <a16:creationId xmlns:a16="http://schemas.microsoft.com/office/drawing/2014/main" id="{0C8ADCF7-EF7B-8539-2F01-D5A6B4CD96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8" y="3427350"/>
                <a:ext cx="2591825" cy="1669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24" name="Object 5">
                <a:extLst>
                  <a:ext uri="{FF2B5EF4-FFF2-40B4-BE49-F238E27FC236}">
                    <a16:creationId xmlns:a16="http://schemas.microsoft.com/office/drawing/2014/main" id="{6FFD72EF-6BE5-92C3-66D7-A63C74DB5C7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22206496"/>
                  </p:ext>
                </p:extLst>
              </p:nvPr>
            </p:nvGraphicFramePr>
            <p:xfrm>
              <a:off x="1826683" y="5069947"/>
              <a:ext cx="292100" cy="20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1" imgW="291960" imgH="203040" progId="Equation.DSMT4">
                      <p:embed/>
                    </p:oleObj>
                  </mc:Choice>
                  <mc:Fallback>
                    <p:oleObj name="Equation" r:id="rId21" imgW="291960" imgH="203040" progId="Equation.DSMT4">
                      <p:embed/>
                      <p:pic>
                        <p:nvPicPr>
                          <p:cNvPr id="24" name="Object 5">
                            <a:extLst>
                              <a:ext uri="{FF2B5EF4-FFF2-40B4-BE49-F238E27FC236}">
                                <a16:creationId xmlns:a16="http://schemas.microsoft.com/office/drawing/2014/main" id="{6FFD72EF-6BE5-92C3-66D7-A63C74DB5C7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26683" y="5069947"/>
                            <a:ext cx="292100" cy="203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" name="Object 13">
                <a:extLst>
                  <a:ext uri="{FF2B5EF4-FFF2-40B4-BE49-F238E27FC236}">
                    <a16:creationId xmlns:a16="http://schemas.microsoft.com/office/drawing/2014/main" id="{2F8B9BE6-8F0E-F1D8-04E6-86D3DF16570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39321788"/>
                  </p:ext>
                </p:extLst>
              </p:nvPr>
            </p:nvGraphicFramePr>
            <p:xfrm>
              <a:off x="2135082" y="5078081"/>
              <a:ext cx="558679" cy="2034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558720" imgH="203040" progId="Equation.DSMT4">
                      <p:embed/>
                    </p:oleObj>
                  </mc:Choice>
                  <mc:Fallback>
                    <p:oleObj name="Equation" r:id="rId23" imgW="558720" imgH="203040" progId="Equation.DSMT4">
                      <p:embed/>
                      <p:pic>
                        <p:nvPicPr>
                          <p:cNvPr id="25" name="Object 13">
                            <a:extLst>
                              <a:ext uri="{FF2B5EF4-FFF2-40B4-BE49-F238E27FC236}">
                                <a16:creationId xmlns:a16="http://schemas.microsoft.com/office/drawing/2014/main" id="{2F8B9BE6-8F0E-F1D8-04E6-86D3DF16570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35082" y="5078081"/>
                            <a:ext cx="558679" cy="20341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" name="Object 14">
                <a:extLst>
                  <a:ext uri="{FF2B5EF4-FFF2-40B4-BE49-F238E27FC236}">
                    <a16:creationId xmlns:a16="http://schemas.microsoft.com/office/drawing/2014/main" id="{7B637B82-8EB2-B549-08B6-13E124CC6BD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9631794"/>
                  </p:ext>
                </p:extLst>
              </p:nvPr>
            </p:nvGraphicFramePr>
            <p:xfrm>
              <a:off x="1232910" y="5087932"/>
              <a:ext cx="558679" cy="2017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558720" imgH="203040" progId="Equation.DSMT4">
                      <p:embed/>
                    </p:oleObj>
                  </mc:Choice>
                  <mc:Fallback>
                    <p:oleObj name="Equation" r:id="rId25" imgW="558720" imgH="203040" progId="Equation.DSMT4">
                      <p:embed/>
                      <p:pic>
                        <p:nvPicPr>
                          <p:cNvPr id="26" name="Object 14">
                            <a:extLst>
                              <a:ext uri="{FF2B5EF4-FFF2-40B4-BE49-F238E27FC236}">
                                <a16:creationId xmlns:a16="http://schemas.microsoft.com/office/drawing/2014/main" id="{7B637B82-8EB2-B549-08B6-13E124CC6BD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32910" y="5087932"/>
                            <a:ext cx="558679" cy="2017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30D09DB-A67C-F11C-B4FD-AD9A25F41313}"/>
                </a:ext>
              </a:extLst>
            </p:cNvPr>
            <p:cNvCxnSpPr/>
            <p:nvPr/>
          </p:nvCxnSpPr>
          <p:spPr>
            <a:xfrm flipV="1">
              <a:off x="237932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7B8ACE0-C178-65DE-742D-E14424DE03F5}"/>
                </a:ext>
              </a:extLst>
            </p:cNvPr>
            <p:cNvCxnSpPr/>
            <p:nvPr/>
          </p:nvCxnSpPr>
          <p:spPr>
            <a:xfrm flipV="1">
              <a:off x="1642886" y="4071897"/>
              <a:ext cx="0" cy="1016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77BFDE3C-C2F5-B1D1-AC92-A8A0A1C2A6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090342"/>
              </p:ext>
            </p:extLst>
          </p:nvPr>
        </p:nvGraphicFramePr>
        <p:xfrm>
          <a:off x="6100584" y="3945759"/>
          <a:ext cx="14287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800" imgH="203040" progId="Equation.DSMT4">
                  <p:embed/>
                </p:oleObj>
              </mc:Choice>
              <mc:Fallback>
                <p:oleObj name="Equation" r:id="rId27" imgW="68580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77BFDE3C-C2F5-B1D1-AC92-A8A0A1C2A6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584" y="3945759"/>
                        <a:ext cx="142875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7866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3" grpId="0"/>
      <p:bldP spid="14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57A763-B7D2-031D-EF28-45A6C6086F84}"/>
              </a:ext>
            </a:extLst>
          </p:cNvPr>
          <p:cNvSpPr txBox="1">
            <a:spLocks/>
          </p:cNvSpPr>
          <p:nvPr/>
        </p:nvSpPr>
        <p:spPr bwMode="auto">
          <a:xfrm>
            <a:off x="226808" y="162561"/>
            <a:ext cx="11425646" cy="118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The mean weight of a grade 12 student is 160lbs with std deviation of 8lbs.  The mean weight of a grade 11 student is 140lbs with std deviation of 6lbs.  What is the standard deviation in the “difference in weight” between the two grades?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54E5580-8380-E444-04EF-3E0663AB9D7D}"/>
              </a:ext>
            </a:extLst>
          </p:cNvPr>
          <p:cNvSpPr txBox="1">
            <a:spLocks/>
          </p:cNvSpPr>
          <p:nvPr/>
        </p:nvSpPr>
        <p:spPr bwMode="auto">
          <a:xfrm>
            <a:off x="122237" y="1346973"/>
            <a:ext cx="11337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Rule #4: It doesn’t matter whether you are Adding or Subtracting two random variables, you always ADD their variance.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9F5E8F-6F1B-E14B-0634-579D8BD2FBD8}"/>
              </a:ext>
            </a:extLst>
          </p:cNvPr>
          <p:cNvSpPr txBox="1">
            <a:spLocks/>
          </p:cNvSpPr>
          <p:nvPr/>
        </p:nvSpPr>
        <p:spPr bwMode="auto">
          <a:xfrm>
            <a:off x="122237" y="2185173"/>
            <a:ext cx="11337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dirty="0" err="1"/>
              <a:t>Ie</a:t>
            </a:r>
            <a:r>
              <a:rPr lang="en-US" altLang="en-US" dirty="0"/>
              <a:t>: The variance of the difference in weight between the two grades is the sum of the variance of each grade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B9F664-D340-CEF9-B84D-9CFEB3019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48" y="3171738"/>
            <a:ext cx="4823051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Now let “Z” be the difference in weight between gr 11 and gr12 students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0702F02-9389-86E9-EFCB-1ABE7A9F2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077534"/>
              </p:ext>
            </p:extLst>
          </p:nvPr>
        </p:nvGraphicFramePr>
        <p:xfrm>
          <a:off x="1047750" y="4050353"/>
          <a:ext cx="2609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9151" imgH="420722" progId="Equation.DSMT4">
                  <p:embed/>
                </p:oleObj>
              </mc:Choice>
              <mc:Fallback>
                <p:oleObj name="Equation" r:id="rId4" imgW="2609151" imgH="420722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0702F02-9389-86E9-EFCB-1ABE7A9F21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7750" y="4050353"/>
                        <a:ext cx="2609850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8DE50E5-E8DD-076C-90EF-EDD955D19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15608"/>
              </p:ext>
            </p:extLst>
          </p:nvPr>
        </p:nvGraphicFramePr>
        <p:xfrm>
          <a:off x="1827213" y="4566290"/>
          <a:ext cx="21717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41200" progId="Equation.DSMT4">
                  <p:embed/>
                </p:oleObj>
              </mc:Choice>
              <mc:Fallback>
                <p:oleObj name="Equation" r:id="rId6" imgW="104112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8DE50E5-E8DD-076C-90EF-EDD955D19A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4566290"/>
                        <a:ext cx="21717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1D7547C-EDC1-4C9A-3030-2AA540D25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48" y="5069528"/>
            <a:ext cx="4823051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Remember TWO things: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EA78897-68D8-5EBE-6A31-743C81262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851" y="5572766"/>
            <a:ext cx="4823051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1. You always “ADD” the variance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2A0FDFD-E0F0-ACBD-69E7-645120047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58" y="6085529"/>
            <a:ext cx="4823051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2. To find standard deviation, you must find variance first!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F73FE6B-BEEB-4ACD-7A75-404699E881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42391"/>
              </p:ext>
            </p:extLst>
          </p:nvPr>
        </p:nvGraphicFramePr>
        <p:xfrm>
          <a:off x="5939631" y="3289213"/>
          <a:ext cx="12954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228600" progId="Equation.DSMT4">
                  <p:embed/>
                </p:oleObj>
              </mc:Choice>
              <mc:Fallback>
                <p:oleObj name="Equation" r:id="rId8" imgW="62208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F73FE6B-BEEB-4ACD-7A75-404699E881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9631" y="3289213"/>
                        <a:ext cx="12954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7E4F2-8DD5-707B-5961-E45ED86BC2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053257"/>
              </p:ext>
            </p:extLst>
          </p:nvPr>
        </p:nvGraphicFramePr>
        <p:xfrm>
          <a:off x="5794374" y="3834628"/>
          <a:ext cx="15859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241200" progId="Equation.DSMT4">
                  <p:embed/>
                </p:oleObj>
              </mc:Choice>
              <mc:Fallback>
                <p:oleObj name="Equation" r:id="rId10" imgW="761760" imgH="241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7E4F2-8DD5-707B-5961-E45ED86BC2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4" y="3834628"/>
                        <a:ext cx="15859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9469DB3-9CEB-44FC-7EB8-DEF1960D7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644331"/>
              </p:ext>
            </p:extLst>
          </p:nvPr>
        </p:nvGraphicFramePr>
        <p:xfrm>
          <a:off x="7996238" y="3284538"/>
          <a:ext cx="13493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28600" progId="Equation.DSMT4">
                  <p:embed/>
                </p:oleObj>
              </mc:Choice>
              <mc:Fallback>
                <p:oleObj name="Equation" r:id="rId12" imgW="64764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9469DB3-9CEB-44FC-7EB8-DEF1960D75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6238" y="3284538"/>
                        <a:ext cx="13493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6D3FCAD-5CE7-9A18-2583-A8DFE4459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964785"/>
              </p:ext>
            </p:extLst>
          </p:nvPr>
        </p:nvGraphicFramePr>
        <p:xfrm>
          <a:off x="7864475" y="3829050"/>
          <a:ext cx="16113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41200" progId="Equation.DSMT4">
                  <p:embed/>
                </p:oleObj>
              </mc:Choice>
              <mc:Fallback>
                <p:oleObj name="Equation" r:id="rId14" imgW="774360" imgH="241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6D3FCAD-5CE7-9A18-2583-A8DFE4459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475" y="3829050"/>
                        <a:ext cx="16113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30A4EBB-9B28-8B2F-F679-C4EE340A68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866294"/>
              </p:ext>
            </p:extLst>
          </p:nvPr>
        </p:nvGraphicFramePr>
        <p:xfrm>
          <a:off x="5824538" y="4566290"/>
          <a:ext cx="21717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1120" imgH="241200" progId="Equation.DSMT4">
                  <p:embed/>
                </p:oleObj>
              </mc:Choice>
              <mc:Fallback>
                <p:oleObj name="Equation" r:id="rId16" imgW="1041120" imgH="2412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30A4EBB-9B28-8B2F-F679-C4EE340A68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4566290"/>
                        <a:ext cx="21717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349462D-F59A-2B34-69CC-4DD14934D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30972"/>
              </p:ext>
            </p:extLst>
          </p:nvPr>
        </p:nvGraphicFramePr>
        <p:xfrm>
          <a:off x="5791199" y="5149121"/>
          <a:ext cx="18002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63280" imgH="241200" progId="Equation.DSMT4">
                  <p:embed/>
                </p:oleObj>
              </mc:Choice>
              <mc:Fallback>
                <p:oleObj name="Equation" r:id="rId17" imgW="86328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349462D-F59A-2B34-69CC-4DD14934D3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199" y="5149121"/>
                        <a:ext cx="18002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E875DC9-B80C-C160-B959-C421E8113B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818813"/>
              </p:ext>
            </p:extLst>
          </p:nvPr>
        </p:nvGraphicFramePr>
        <p:xfrm>
          <a:off x="7599363" y="5202879"/>
          <a:ext cx="7937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80" imgH="177480" progId="Equation.DSMT4">
                  <p:embed/>
                </p:oleObj>
              </mc:Choice>
              <mc:Fallback>
                <p:oleObj name="Equation" r:id="rId19" imgW="3808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E875DC9-B80C-C160-B959-C421E8113B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9363" y="5202879"/>
                        <a:ext cx="7937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60D5E74-A389-62F5-D19A-308611434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050710"/>
              </p:ext>
            </p:extLst>
          </p:nvPr>
        </p:nvGraphicFramePr>
        <p:xfrm>
          <a:off x="5939631" y="5731952"/>
          <a:ext cx="14319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228600" progId="Equation.DSMT4">
                  <p:embed/>
                </p:oleObj>
              </mc:Choice>
              <mc:Fallback>
                <p:oleObj name="Equation" r:id="rId21" imgW="68580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60D5E74-A389-62F5-D19A-308611434B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9631" y="5731952"/>
                        <a:ext cx="14319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CCF994B-751C-295E-FAFB-E44785FCC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991" y="6172705"/>
            <a:ext cx="6154943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F0000"/>
                </a:solidFill>
              </a:rPr>
              <a:t>the standard deviation of the difference is 10lbs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39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3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GENSWF_OUTPUT_FILE_NAME" val="apstatc71"/>
  <p:tag name="ISPRING_ULTRA_SCORM_COURSE_ID" val="28098B8B-AEEB-4935-AFAC-78D3A9702AA9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fa549b8eaa725c84e75c7546ecd2aa6de7a1cf"/>
  <p:tag name="ISPRING_LMS_API_VERSION" val="SCORM 2004 (4th edition)"/>
  <p:tag name="ISPRING_CMI5_LAUNCH_METHOD" val="any window"/>
  <p:tag name="ISPRINGCLOUDFOLDERID" val="1"/>
  <p:tag name="ISPRINGONLINEFOLDERID" val="1"/>
  <p:tag name="ISPRING_OUTPUT_FOLDER" val="[[&quot;\uFFFD\uFFFDQj{D1961B4B-4104-4DBD-91AB-5334FB564497}&quot;,&quot;C:\\Users\\e15108\\OneDrive - SD41\\Statistics\\Online Stats Notes\\BCMathca\\AP Stat&quot;]]"/>
  <p:tag name="ISPRING_FIRST_PUBLISH" val="1"/>
  <p:tag name="ISPRING_ULTRA_SCORM_COURCE_TITLE" val="AP Stats 7.1 Discrete and Continuous Random Variable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PRESENTATION_TITLE" val="AP Stats 7.1 Discrete and Continuous Random Variabl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719ABE-D9EE-46F2-8108-BDC6D233A817}:31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B29A934-9A24-4695-AEAD-EE7AA3647005}:30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1C4B758-F800-4809-B516-8D0F88A4D1C2}:3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E86487D-882C-4DDD-83D0-A043FFC10E65}:32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63B10DE-5652-4BCE-842A-4A9C5CC79D69}:3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5E24A4A-E876-41D7-BC5B-3A553CD2245E}:32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BA78100-D6E5-4742-B6FE-A17A10124CDC}:31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C6D972C-BDF3-4727-8E5A-BD1DBA589C7B}:30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BFB36CD-362C-4782-87B8-9661677A15FF}:30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DE6139-AD93-4333-B555-39DF0A9A7198}:3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611D44-9C36-4921-B044-447862838324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5FADB40-D54C-4EBB-8763-3006FB44C499}:30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8FA224B-714D-417C-AE16-F0552CFAD2D8}:28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DFA7026-4593-4713-AB7F-D20667796217}:28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B9D8D63-1ACA-47AD-9ABA-AAFE7F0736EC}:3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A48597-D62D-4735-ABB9-C085B7864863}:31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8070F6C-BCC0-485E-93AE-17CA8790C325}:30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F0D959-68C4-4E40-8F62-40CE92170A2D}:27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97AEB4B-ECE1-46B9-9528-406531DF3266}:2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0CDAFDD-A0D2-4CE8-A180-643BABD754CE}:3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6D5BA59-5E89-482D-9931-638E007CACAE}:31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572E481-3AE4-48A0-98C3-23711B02112D}:31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2160</TotalTime>
  <Words>2728</Words>
  <Application>Microsoft Office PowerPoint</Application>
  <PresentationFormat>Widescreen</PresentationFormat>
  <Paragraphs>163</Paragraphs>
  <Slides>25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AP Statistics Section 7.1 Continuous Random Variables</vt:lpstr>
      <vt:lpstr>What is a Random variable? </vt:lpstr>
      <vt:lpstr>Example of Random Variables:</vt:lpstr>
      <vt:lpstr>Discrete and Continuous Random Variables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 of what we have discussed so far: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Stats 7.1 Discrete and Continuous Random Variables</dc:title>
  <dc:creator>danny young</dc:creator>
  <cp:lastModifiedBy>Danny Young</cp:lastModifiedBy>
  <cp:revision>94</cp:revision>
  <dcterms:created xsi:type="dcterms:W3CDTF">2010-12-22T20:02:36Z</dcterms:created>
  <dcterms:modified xsi:type="dcterms:W3CDTF">2024-12-03T19:58:14Z</dcterms:modified>
</cp:coreProperties>
</file>